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86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99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1" r:id="rId28"/>
    <p:sldId id="340" r:id="rId29"/>
    <p:sldId id="342" r:id="rId30"/>
    <p:sldId id="343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  <p:sldId id="395" r:id="rId82"/>
    <p:sldId id="396" r:id="rId83"/>
    <p:sldId id="397" r:id="rId84"/>
    <p:sldId id="39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592" y="-10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t>21/02/2014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" y="0"/>
            <a:ext cx="9326880" cy="7034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5"/>
            <a:ext cx="8424936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84249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6880" cy="7034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21904"/>
            <a:ext cx="8352928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35113"/>
            <a:ext cx="4104456" cy="63976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174875"/>
            <a:ext cx="4104456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17646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74875"/>
            <a:ext cx="4176463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5773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831"/>
            <a:ext cx="9144000" cy="338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r-report.org" TargetMode="External"/><Relationship Id="rId3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BGP in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dirty="0" smtClean="0"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2000" dirty="0" smtClean="0">
                <a:latin typeface="AhnbergHand"/>
                <a:cs typeface="AhnbergHand"/>
              </a:rPr>
              <a:t>APNIC</a:t>
            </a:r>
          </a:p>
          <a:p>
            <a:pPr algn="r"/>
            <a:endParaRPr lang="en-US" sz="20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353281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880632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880632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9592" y="5647258"/>
            <a:ext cx="7858988" cy="648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52928" cy="1143000"/>
          </a:xfrm>
        </p:spPr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61095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61095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42112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355185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44786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61095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61095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66520" y="561095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6037" y="3355185"/>
            <a:ext cx="5553326" cy="803354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3207" y="2203557"/>
            <a:ext cx="3223313" cy="6226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0681" y="1630761"/>
            <a:ext cx="3228482" cy="124521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70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/>
              <a:t>As seen by peers of Route Views</a:t>
            </a:r>
            <a:endParaRPr lang="en-US" dirty="0"/>
          </a:p>
        </p:txBody>
      </p:sp>
      <p:pic>
        <p:nvPicPr>
          <p:cNvPr id="4" name="Content Placeholder 3" descr="bgp-active-rva-201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" b="-1829"/>
          <a:stretch/>
        </p:blipFill>
        <p:spPr>
          <a:xfrm>
            <a:off x="457200" y="751949"/>
            <a:ext cx="8229600" cy="5740399"/>
          </a:xfrm>
        </p:spPr>
      </p:pic>
      <p:sp>
        <p:nvSpPr>
          <p:cNvPr id="5" name="TextBox 4"/>
          <p:cNvSpPr txBox="1"/>
          <p:nvPr/>
        </p:nvSpPr>
        <p:spPr>
          <a:xfrm>
            <a:off x="2329543" y="2653321"/>
            <a:ext cx="112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AS131072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26971" y="2827492"/>
            <a:ext cx="595358" cy="979137"/>
          </a:xfrm>
          <a:custGeom>
            <a:avLst/>
            <a:gdLst>
              <a:gd name="connsiteX0" fmla="*/ 0 w 595358"/>
              <a:gd name="connsiteY0" fmla="*/ 0 h 979137"/>
              <a:gd name="connsiteX1" fmla="*/ 384629 w 595358"/>
              <a:gd name="connsiteY1" fmla="*/ 602343 h 979137"/>
              <a:gd name="connsiteX2" fmla="*/ 580572 w 595358"/>
              <a:gd name="connsiteY2" fmla="*/ 972457 h 979137"/>
              <a:gd name="connsiteX3" fmla="*/ 580572 w 595358"/>
              <a:gd name="connsiteY3" fmla="*/ 849086 h 979137"/>
              <a:gd name="connsiteX4" fmla="*/ 573315 w 595358"/>
              <a:gd name="connsiteY4" fmla="*/ 957943 h 979137"/>
              <a:gd name="connsiteX5" fmla="*/ 428172 w 595358"/>
              <a:gd name="connsiteY5" fmla="*/ 921657 h 9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58" h="979137">
                <a:moveTo>
                  <a:pt x="0" y="0"/>
                </a:moveTo>
                <a:cubicBezTo>
                  <a:pt x="143933" y="220133"/>
                  <a:pt x="287867" y="440267"/>
                  <a:pt x="384629" y="602343"/>
                </a:cubicBezTo>
                <a:cubicBezTo>
                  <a:pt x="481391" y="764419"/>
                  <a:pt x="547915" y="931333"/>
                  <a:pt x="580572" y="972457"/>
                </a:cubicBezTo>
                <a:cubicBezTo>
                  <a:pt x="613229" y="1013581"/>
                  <a:pt x="581782" y="851505"/>
                  <a:pt x="580572" y="849086"/>
                </a:cubicBezTo>
                <a:cubicBezTo>
                  <a:pt x="579363" y="846667"/>
                  <a:pt x="598715" y="945848"/>
                  <a:pt x="573315" y="957943"/>
                </a:cubicBezTo>
                <a:cubicBezTo>
                  <a:pt x="547915" y="970038"/>
                  <a:pt x="428172" y="921657"/>
                  <a:pt x="428172" y="9216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1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8924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IPv4 Routed Address Span: 2011 - 2013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780" y="952640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271" y="4781999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130/8s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271" y="2938688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140/8s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1" y="1131661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150/8s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3" b="-2491"/>
          <a:stretch/>
        </p:blipFill>
        <p:spPr>
          <a:xfrm>
            <a:off x="457200" y="856024"/>
            <a:ext cx="8229600" cy="5454025"/>
          </a:xfrm>
        </p:spPr>
      </p:pic>
      <p:sp>
        <p:nvSpPr>
          <p:cNvPr id="18" name="Rectangle 17"/>
          <p:cNvSpPr/>
          <p:nvPr/>
        </p:nvSpPr>
        <p:spPr>
          <a:xfrm>
            <a:off x="659924" y="5745218"/>
            <a:ext cx="8263445" cy="6221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5436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77205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48974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20742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8900" y="3969050"/>
            <a:ext cx="46576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Routed Address Span is tapering due</a:t>
            </a:r>
          </a:p>
          <a:p>
            <a:r>
              <a:rPr lang="en-US" dirty="0">
                <a:latin typeface="AhnbergHand"/>
                <a:cs typeface="AhnbergHand"/>
              </a:rPr>
              <a:t>t</a:t>
            </a:r>
            <a:r>
              <a:rPr lang="en-US" dirty="0" smtClean="0">
                <a:latin typeface="AhnbergHand"/>
                <a:cs typeface="AhnbergHand"/>
              </a:rPr>
              <a:t>o address exhaustion pressures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379409" y="2985722"/>
            <a:ext cx="1062515" cy="951959"/>
          </a:xfrm>
          <a:custGeom>
            <a:avLst/>
            <a:gdLst>
              <a:gd name="connsiteX0" fmla="*/ 0 w 1062515"/>
              <a:gd name="connsiteY0" fmla="*/ 951959 h 951959"/>
              <a:gd name="connsiteX1" fmla="*/ 494901 w 1062515"/>
              <a:gd name="connsiteY1" fmla="*/ 335615 h 951959"/>
              <a:gd name="connsiteX2" fmla="*/ 1008478 w 1062515"/>
              <a:gd name="connsiteY2" fmla="*/ 27442 h 951959"/>
              <a:gd name="connsiteX3" fmla="*/ 821722 w 1062515"/>
              <a:gd name="connsiteY3" fmla="*/ 36781 h 951959"/>
              <a:gd name="connsiteX4" fmla="*/ 1055166 w 1062515"/>
              <a:gd name="connsiteY4" fmla="*/ 8765 h 951959"/>
              <a:gd name="connsiteX5" fmla="*/ 1008478 w 1062515"/>
              <a:gd name="connsiteY5" fmla="*/ 214213 h 95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2515" h="951959">
                <a:moveTo>
                  <a:pt x="0" y="951959"/>
                </a:moveTo>
                <a:cubicBezTo>
                  <a:pt x="163410" y="720830"/>
                  <a:pt x="326821" y="489701"/>
                  <a:pt x="494901" y="335615"/>
                </a:cubicBezTo>
                <a:cubicBezTo>
                  <a:pt x="662981" y="181529"/>
                  <a:pt x="954008" y="77248"/>
                  <a:pt x="1008478" y="27442"/>
                </a:cubicBezTo>
                <a:cubicBezTo>
                  <a:pt x="1062948" y="-22364"/>
                  <a:pt x="813941" y="39894"/>
                  <a:pt x="821722" y="36781"/>
                </a:cubicBezTo>
                <a:cubicBezTo>
                  <a:pt x="829503" y="33668"/>
                  <a:pt x="1024040" y="-20807"/>
                  <a:pt x="1055166" y="8765"/>
                </a:cubicBezTo>
                <a:cubicBezTo>
                  <a:pt x="1086292" y="38337"/>
                  <a:pt x="1008478" y="214213"/>
                  <a:pt x="1008478" y="21421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/>
              <a:t>IPv4 Address Pool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829"/>
          <a:stretch/>
        </p:blipFill>
        <p:spPr>
          <a:xfrm>
            <a:off x="457200" y="631574"/>
            <a:ext cx="8229600" cy="5905462"/>
          </a:xfrm>
        </p:spPr>
      </p:pic>
      <p:sp>
        <p:nvSpPr>
          <p:cNvPr id="3" name="Freeform 2"/>
          <p:cNvSpPr/>
          <p:nvPr/>
        </p:nvSpPr>
        <p:spPr>
          <a:xfrm>
            <a:off x="5582118" y="5886613"/>
            <a:ext cx="1693430" cy="692009"/>
          </a:xfrm>
          <a:custGeom>
            <a:avLst/>
            <a:gdLst>
              <a:gd name="connsiteX0" fmla="*/ 1577626 w 1693430"/>
              <a:gd name="connsiteY0" fmla="*/ 339753 h 692009"/>
              <a:gd name="connsiteX1" fmla="*/ 559497 w 1693430"/>
              <a:gd name="connsiteY1" fmla="*/ 343 h 692009"/>
              <a:gd name="connsiteX2" fmla="*/ 12116 w 1693430"/>
              <a:gd name="connsiteY2" fmla="*/ 394497 h 692009"/>
              <a:gd name="connsiteX3" fmla="*/ 1063088 w 1693430"/>
              <a:gd name="connsiteY3" fmla="*/ 690112 h 692009"/>
              <a:gd name="connsiteX4" fmla="*/ 1687102 w 1693430"/>
              <a:gd name="connsiteY4" fmla="*/ 252164 h 692009"/>
              <a:gd name="connsiteX5" fmla="*/ 1402464 w 1693430"/>
              <a:gd name="connsiteY5" fmla="*/ 142676 h 6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430" h="692009">
                <a:moveTo>
                  <a:pt x="1577626" y="339753"/>
                </a:moveTo>
                <a:cubicBezTo>
                  <a:pt x="1199020" y="165486"/>
                  <a:pt x="820415" y="-8781"/>
                  <a:pt x="559497" y="343"/>
                </a:cubicBezTo>
                <a:cubicBezTo>
                  <a:pt x="298579" y="9467"/>
                  <a:pt x="-71816" y="279536"/>
                  <a:pt x="12116" y="394497"/>
                </a:cubicBezTo>
                <a:cubicBezTo>
                  <a:pt x="96048" y="509458"/>
                  <a:pt x="783924" y="713834"/>
                  <a:pt x="1063088" y="690112"/>
                </a:cubicBezTo>
                <a:cubicBezTo>
                  <a:pt x="1342252" y="666390"/>
                  <a:pt x="1630539" y="343403"/>
                  <a:pt x="1687102" y="252164"/>
                </a:cubicBezTo>
                <a:cubicBezTo>
                  <a:pt x="1743665" y="160925"/>
                  <a:pt x="1402464" y="142676"/>
                  <a:pt x="1402464" y="142676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342750" y="4109036"/>
            <a:ext cx="5537201" cy="672363"/>
          </a:xfrm>
          <a:custGeom>
            <a:avLst/>
            <a:gdLst>
              <a:gd name="connsiteX0" fmla="*/ 2174851 w 5537201"/>
              <a:gd name="connsiteY0" fmla="*/ 135613 h 672363"/>
              <a:gd name="connsiteX1" fmla="*/ 445127 w 5537201"/>
              <a:gd name="connsiteY1" fmla="*/ 179408 h 672363"/>
              <a:gd name="connsiteX2" fmla="*/ 335650 w 5537201"/>
              <a:gd name="connsiteY2" fmla="*/ 606408 h 672363"/>
              <a:gd name="connsiteX3" fmla="*/ 4397218 w 5537201"/>
              <a:gd name="connsiteY3" fmla="*/ 650203 h 672363"/>
              <a:gd name="connsiteX4" fmla="*/ 5491980 w 5537201"/>
              <a:gd name="connsiteY4" fmla="*/ 398382 h 672363"/>
              <a:gd name="connsiteX5" fmla="*/ 3247718 w 5537201"/>
              <a:gd name="connsiteY5" fmla="*/ 4229 h 672363"/>
              <a:gd name="connsiteX6" fmla="*/ 1397570 w 5537201"/>
              <a:gd name="connsiteY6" fmla="*/ 179408 h 67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7201" h="672363">
                <a:moveTo>
                  <a:pt x="2174851" y="135613"/>
                </a:moveTo>
                <a:lnTo>
                  <a:pt x="445127" y="179408"/>
                </a:lnTo>
                <a:cubicBezTo>
                  <a:pt x="138594" y="257874"/>
                  <a:pt x="-323032" y="527942"/>
                  <a:pt x="335650" y="606408"/>
                </a:cubicBezTo>
                <a:cubicBezTo>
                  <a:pt x="994332" y="684874"/>
                  <a:pt x="3537830" y="684874"/>
                  <a:pt x="4397218" y="650203"/>
                </a:cubicBezTo>
                <a:cubicBezTo>
                  <a:pt x="5256606" y="615532"/>
                  <a:pt x="5683563" y="506044"/>
                  <a:pt x="5491980" y="398382"/>
                </a:cubicBezTo>
                <a:cubicBezTo>
                  <a:pt x="5300397" y="290720"/>
                  <a:pt x="3930120" y="40725"/>
                  <a:pt x="3247718" y="4229"/>
                </a:cubicBezTo>
                <a:cubicBezTo>
                  <a:pt x="2565316" y="-32267"/>
                  <a:pt x="1397570" y="179408"/>
                  <a:pt x="1397570" y="179408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60567" y="4886263"/>
            <a:ext cx="864863" cy="989927"/>
          </a:xfrm>
          <a:custGeom>
            <a:avLst/>
            <a:gdLst>
              <a:gd name="connsiteX0" fmla="*/ 0 w 864863"/>
              <a:gd name="connsiteY0" fmla="*/ 989744 h 989927"/>
              <a:gd name="connsiteX1" fmla="*/ 131372 w 864863"/>
              <a:gd name="connsiteY1" fmla="*/ 902155 h 989927"/>
              <a:gd name="connsiteX2" fmla="*/ 492643 w 864863"/>
              <a:gd name="connsiteY2" fmla="*/ 453258 h 989927"/>
              <a:gd name="connsiteX3" fmla="*/ 645910 w 864863"/>
              <a:gd name="connsiteY3" fmla="*/ 15309 h 989927"/>
              <a:gd name="connsiteX4" fmla="*/ 459801 w 864863"/>
              <a:gd name="connsiteY4" fmla="*/ 91950 h 989927"/>
              <a:gd name="connsiteX5" fmla="*/ 733491 w 864863"/>
              <a:gd name="connsiteY5" fmla="*/ 15309 h 989927"/>
              <a:gd name="connsiteX6" fmla="*/ 864863 w 864863"/>
              <a:gd name="connsiteY6" fmla="*/ 102899 h 98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863" h="989927">
                <a:moveTo>
                  <a:pt x="0" y="989744"/>
                </a:moveTo>
                <a:cubicBezTo>
                  <a:pt x="24632" y="990656"/>
                  <a:pt x="49265" y="991569"/>
                  <a:pt x="131372" y="902155"/>
                </a:cubicBezTo>
                <a:cubicBezTo>
                  <a:pt x="213479" y="812741"/>
                  <a:pt x="406887" y="601066"/>
                  <a:pt x="492643" y="453258"/>
                </a:cubicBezTo>
                <a:cubicBezTo>
                  <a:pt x="578399" y="305450"/>
                  <a:pt x="651384" y="75527"/>
                  <a:pt x="645910" y="15309"/>
                </a:cubicBezTo>
                <a:cubicBezTo>
                  <a:pt x="640436" y="-44909"/>
                  <a:pt x="445204" y="91950"/>
                  <a:pt x="459801" y="91950"/>
                </a:cubicBezTo>
                <a:cubicBezTo>
                  <a:pt x="474398" y="91950"/>
                  <a:pt x="665981" y="13484"/>
                  <a:pt x="733491" y="15309"/>
                </a:cubicBezTo>
                <a:cubicBezTo>
                  <a:pt x="801001" y="17134"/>
                  <a:pt x="864863" y="102899"/>
                  <a:pt x="864863" y="102899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30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Unadvertised Address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Appears to be relatively static in size since early 2011 at some 50 /8s, or 20% of the IPv4 global unicast space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At this stage its likely that ARIN and LACNIC will both hit their address pool exhaustion threshold levels at the end of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5" y="1131376"/>
            <a:ext cx="8105375" cy="5157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143000"/>
          </a:xfrm>
        </p:spPr>
        <p:txBody>
          <a:bodyPr/>
          <a:lstStyle/>
          <a:p>
            <a:r>
              <a:rPr lang="en-US" dirty="0" smtClean="0"/>
              <a:t>IPv4 Routed Address Span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7341" y="5880309"/>
            <a:ext cx="8157775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780" y="1096656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271" y="4926015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156/8s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271" y="3635515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157/8s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1" y="2345016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158/8s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0612" y="1054517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159/8s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41613" y="586433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31892" y="586433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64783" y="586433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07507" y="586433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03481" y="586433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6426" y="1246611"/>
            <a:ext cx="274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withdrew 33.0.0.0/8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29643" y="3450849"/>
            <a:ext cx="250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AS80 withdrew 3.0.0.0/8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57676" y="1670769"/>
            <a:ext cx="289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announced 33.0.0.0/8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27362" y="2040101"/>
            <a:ext cx="274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withdrew 33.0.0.0/8</a:t>
            </a:r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3359089" y="3814217"/>
            <a:ext cx="730713" cy="946361"/>
          </a:xfrm>
          <a:custGeom>
            <a:avLst/>
            <a:gdLst>
              <a:gd name="connsiteX0" fmla="*/ 301624 w 730713"/>
              <a:gd name="connsiteY0" fmla="*/ 0 h 946361"/>
              <a:gd name="connsiteX1" fmla="*/ 724972 w 730713"/>
              <a:gd name="connsiteY1" fmla="*/ 373564 h 946361"/>
              <a:gd name="connsiteX2" fmla="*/ 27693 w 730713"/>
              <a:gd name="connsiteY2" fmla="*/ 834292 h 946361"/>
              <a:gd name="connsiteX3" fmla="*/ 127304 w 730713"/>
              <a:gd name="connsiteY3" fmla="*/ 622606 h 946361"/>
              <a:gd name="connsiteX4" fmla="*/ 15242 w 730713"/>
              <a:gd name="connsiteY4" fmla="*/ 846744 h 946361"/>
              <a:gd name="connsiteX5" fmla="*/ 276721 w 730713"/>
              <a:gd name="connsiteY5" fmla="*/ 946361 h 94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713" h="946361">
                <a:moveTo>
                  <a:pt x="301624" y="0"/>
                </a:moveTo>
                <a:cubicBezTo>
                  <a:pt x="536125" y="117257"/>
                  <a:pt x="770627" y="234515"/>
                  <a:pt x="724972" y="373564"/>
                </a:cubicBezTo>
                <a:cubicBezTo>
                  <a:pt x="679317" y="512613"/>
                  <a:pt x="127304" y="792785"/>
                  <a:pt x="27693" y="834292"/>
                </a:cubicBezTo>
                <a:cubicBezTo>
                  <a:pt x="-71918" y="875799"/>
                  <a:pt x="129379" y="620531"/>
                  <a:pt x="127304" y="622606"/>
                </a:cubicBezTo>
                <a:cubicBezTo>
                  <a:pt x="125229" y="624681"/>
                  <a:pt x="-9661" y="792785"/>
                  <a:pt x="15242" y="846744"/>
                </a:cubicBezTo>
                <a:cubicBezTo>
                  <a:pt x="40145" y="900703"/>
                  <a:pt x="276721" y="946361"/>
                  <a:pt x="276721" y="94636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552414" y="1670429"/>
            <a:ext cx="830152" cy="2852830"/>
          </a:xfrm>
          <a:custGeom>
            <a:avLst/>
            <a:gdLst>
              <a:gd name="connsiteX0" fmla="*/ 286786 w 830152"/>
              <a:gd name="connsiteY0" fmla="*/ 0 h 2852830"/>
              <a:gd name="connsiteX1" fmla="*/ 24043 w 830152"/>
              <a:gd name="connsiteY1" fmla="*/ 1445230 h 2852830"/>
              <a:gd name="connsiteX2" fmla="*/ 823220 w 830152"/>
              <a:gd name="connsiteY2" fmla="*/ 2397768 h 2852830"/>
              <a:gd name="connsiteX3" fmla="*/ 418158 w 830152"/>
              <a:gd name="connsiteY3" fmla="*/ 2824768 h 2852830"/>
              <a:gd name="connsiteX4" fmla="*/ 527634 w 830152"/>
              <a:gd name="connsiteY4" fmla="*/ 2572948 h 2852830"/>
              <a:gd name="connsiteX5" fmla="*/ 407210 w 830152"/>
              <a:gd name="connsiteY5" fmla="*/ 2824768 h 2852830"/>
              <a:gd name="connsiteX6" fmla="*/ 582372 w 830152"/>
              <a:gd name="connsiteY6" fmla="*/ 2846665 h 285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152" h="2852830">
                <a:moveTo>
                  <a:pt x="286786" y="0"/>
                </a:moveTo>
                <a:cubicBezTo>
                  <a:pt x="110711" y="522801"/>
                  <a:pt x="-65363" y="1045602"/>
                  <a:pt x="24043" y="1445230"/>
                </a:cubicBezTo>
                <a:cubicBezTo>
                  <a:pt x="113449" y="1844858"/>
                  <a:pt x="757534" y="2167845"/>
                  <a:pt x="823220" y="2397768"/>
                </a:cubicBezTo>
                <a:cubicBezTo>
                  <a:pt x="888906" y="2627691"/>
                  <a:pt x="467422" y="2795571"/>
                  <a:pt x="418158" y="2824768"/>
                </a:cubicBezTo>
                <a:cubicBezTo>
                  <a:pt x="368894" y="2853965"/>
                  <a:pt x="529459" y="2572948"/>
                  <a:pt x="527634" y="2572948"/>
                </a:cubicBezTo>
                <a:cubicBezTo>
                  <a:pt x="525809" y="2572948"/>
                  <a:pt x="398087" y="2779149"/>
                  <a:pt x="407210" y="2824768"/>
                </a:cubicBezTo>
                <a:cubicBezTo>
                  <a:pt x="416333" y="2870387"/>
                  <a:pt x="582372" y="2846665"/>
                  <a:pt x="582372" y="284666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2211210" y="1987942"/>
            <a:ext cx="2344493" cy="1390486"/>
          </a:xfrm>
          <a:custGeom>
            <a:avLst/>
            <a:gdLst>
              <a:gd name="connsiteX0" fmla="*/ 492852 w 2344493"/>
              <a:gd name="connsiteY0" fmla="*/ 0 h 1390486"/>
              <a:gd name="connsiteX1" fmla="*/ 209 w 2344493"/>
              <a:gd name="connsiteY1" fmla="*/ 218974 h 1390486"/>
              <a:gd name="connsiteX2" fmla="*/ 460009 w 2344493"/>
              <a:gd name="connsiteY2" fmla="*/ 952538 h 1390486"/>
              <a:gd name="connsiteX3" fmla="*/ 2189733 w 2344493"/>
              <a:gd name="connsiteY3" fmla="*/ 1270050 h 1390486"/>
              <a:gd name="connsiteX4" fmla="*/ 2080257 w 2344493"/>
              <a:gd name="connsiteY4" fmla="*/ 1127717 h 1390486"/>
              <a:gd name="connsiteX5" fmla="*/ 2343000 w 2344493"/>
              <a:gd name="connsiteY5" fmla="*/ 1302897 h 1390486"/>
              <a:gd name="connsiteX6" fmla="*/ 2167838 w 2344493"/>
              <a:gd name="connsiteY6" fmla="*/ 1390486 h 139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493" h="1390486">
                <a:moveTo>
                  <a:pt x="492852" y="0"/>
                </a:moveTo>
                <a:cubicBezTo>
                  <a:pt x="249267" y="30109"/>
                  <a:pt x="5683" y="60218"/>
                  <a:pt x="209" y="218974"/>
                </a:cubicBezTo>
                <a:cubicBezTo>
                  <a:pt x="-5265" y="377730"/>
                  <a:pt x="95088" y="777359"/>
                  <a:pt x="460009" y="952538"/>
                </a:cubicBezTo>
                <a:cubicBezTo>
                  <a:pt x="824930" y="1127717"/>
                  <a:pt x="1919692" y="1240854"/>
                  <a:pt x="2189733" y="1270050"/>
                </a:cubicBezTo>
                <a:cubicBezTo>
                  <a:pt x="2459774" y="1299246"/>
                  <a:pt x="2054712" y="1122242"/>
                  <a:pt x="2080257" y="1127717"/>
                </a:cubicBezTo>
                <a:cubicBezTo>
                  <a:pt x="2105802" y="1133192"/>
                  <a:pt x="2328403" y="1259102"/>
                  <a:pt x="2343000" y="1302897"/>
                </a:cubicBezTo>
                <a:cubicBezTo>
                  <a:pt x="2357597" y="1346692"/>
                  <a:pt x="2262717" y="1368589"/>
                  <a:pt x="2167838" y="13904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039672" y="2436839"/>
            <a:ext cx="1376382" cy="996333"/>
          </a:xfrm>
          <a:custGeom>
            <a:avLst/>
            <a:gdLst>
              <a:gd name="connsiteX0" fmla="*/ 0 w 1376382"/>
              <a:gd name="connsiteY0" fmla="*/ 0 h 996333"/>
              <a:gd name="connsiteX1" fmla="*/ 1291819 w 1376382"/>
              <a:gd name="connsiteY1" fmla="*/ 164231 h 996333"/>
              <a:gd name="connsiteX2" fmla="*/ 1226133 w 1376382"/>
              <a:gd name="connsiteY2" fmla="*/ 810205 h 996333"/>
              <a:gd name="connsiteX3" fmla="*/ 1018129 w 1376382"/>
              <a:gd name="connsiteY3" fmla="*/ 886846 h 996333"/>
              <a:gd name="connsiteX4" fmla="*/ 1040024 w 1376382"/>
              <a:gd name="connsiteY4" fmla="*/ 656923 h 996333"/>
              <a:gd name="connsiteX5" fmla="*/ 1007181 w 1376382"/>
              <a:gd name="connsiteY5" fmla="*/ 919692 h 996333"/>
              <a:gd name="connsiteX6" fmla="*/ 1116657 w 1376382"/>
              <a:gd name="connsiteY6" fmla="*/ 996333 h 9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382" h="996333">
                <a:moveTo>
                  <a:pt x="0" y="0"/>
                </a:moveTo>
                <a:cubicBezTo>
                  <a:pt x="543732" y="14598"/>
                  <a:pt x="1087464" y="29197"/>
                  <a:pt x="1291819" y="164231"/>
                </a:cubicBezTo>
                <a:cubicBezTo>
                  <a:pt x="1496174" y="299265"/>
                  <a:pt x="1271748" y="689769"/>
                  <a:pt x="1226133" y="810205"/>
                </a:cubicBezTo>
                <a:cubicBezTo>
                  <a:pt x="1180518" y="930641"/>
                  <a:pt x="1049147" y="912393"/>
                  <a:pt x="1018129" y="886846"/>
                </a:cubicBezTo>
                <a:cubicBezTo>
                  <a:pt x="987111" y="861299"/>
                  <a:pt x="1041849" y="651449"/>
                  <a:pt x="1040024" y="656923"/>
                </a:cubicBezTo>
                <a:cubicBezTo>
                  <a:pt x="1038199" y="662397"/>
                  <a:pt x="994409" y="863124"/>
                  <a:pt x="1007181" y="919692"/>
                </a:cubicBezTo>
                <a:cubicBezTo>
                  <a:pt x="1019953" y="976260"/>
                  <a:pt x="1116657" y="996333"/>
                  <a:pt x="1116657" y="996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5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b="-350"/>
          <a:stretch/>
        </p:blipFill>
        <p:spPr>
          <a:xfrm>
            <a:off x="720823" y="846784"/>
            <a:ext cx="8229600" cy="5267242"/>
          </a:xfrm>
        </p:spPr>
      </p:pic>
      <p:sp>
        <p:nvSpPr>
          <p:cNvPr id="3" name="Rectangle 2"/>
          <p:cNvSpPr/>
          <p:nvPr/>
        </p:nvSpPr>
        <p:spPr>
          <a:xfrm>
            <a:off x="144021" y="869786"/>
            <a:ext cx="1255486" cy="4783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29418"/>
            <a:ext cx="8352928" cy="1143000"/>
          </a:xfrm>
        </p:spPr>
        <p:txBody>
          <a:bodyPr/>
          <a:lstStyle/>
          <a:p>
            <a:r>
              <a:rPr lang="en-US" dirty="0" smtClean="0"/>
              <a:t>IPv4 Routed AS Count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474" y="4085433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40,000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474" y="2772072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4,000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8079" y="583519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2857" y="583519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67317" y="5653767"/>
            <a:ext cx="7704663" cy="65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06020" y="5649208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65964" y="5649208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5992" y="5649208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95936" y="5649208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25907" y="5649208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74" y="5398793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6474" y="1458711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3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143000"/>
          </a:xfrm>
        </p:spPr>
        <p:txBody>
          <a:bodyPr/>
          <a:lstStyle/>
          <a:p>
            <a:r>
              <a:rPr lang="en-US" dirty="0" smtClean="0"/>
              <a:t>Average Announced Prefix Size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13" b="479"/>
          <a:stretch/>
        </p:blipFill>
        <p:spPr>
          <a:xfrm>
            <a:off x="395288" y="861913"/>
            <a:ext cx="8353425" cy="5642483"/>
          </a:xfrm>
        </p:spPr>
      </p:pic>
      <p:sp>
        <p:nvSpPr>
          <p:cNvPr id="6" name="Freeform 5"/>
          <p:cNvSpPr/>
          <p:nvPr/>
        </p:nvSpPr>
        <p:spPr>
          <a:xfrm>
            <a:off x="7088867" y="4795234"/>
            <a:ext cx="1745360" cy="1082038"/>
          </a:xfrm>
          <a:custGeom>
            <a:avLst/>
            <a:gdLst>
              <a:gd name="connsiteX0" fmla="*/ 1233700 w 1745360"/>
              <a:gd name="connsiteY0" fmla="*/ 173194 h 1082038"/>
              <a:gd name="connsiteX1" fmla="*/ 127232 w 1745360"/>
              <a:gd name="connsiteY1" fmla="*/ 173194 h 1082038"/>
              <a:gd name="connsiteX2" fmla="*/ 146475 w 1745360"/>
              <a:gd name="connsiteY2" fmla="*/ 856348 h 1082038"/>
              <a:gd name="connsiteX3" fmla="*/ 1224079 w 1745360"/>
              <a:gd name="connsiteY3" fmla="*/ 1077651 h 1082038"/>
              <a:gd name="connsiteX4" fmla="*/ 1676288 w 1745360"/>
              <a:gd name="connsiteY4" fmla="*/ 933323 h 1082038"/>
              <a:gd name="connsiteX5" fmla="*/ 1676288 w 1745360"/>
              <a:gd name="connsiteY5" fmla="*/ 173194 h 1082038"/>
              <a:gd name="connsiteX6" fmla="*/ 1031650 w 1745360"/>
              <a:gd name="connsiteY6" fmla="*/ 0 h 108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5360" h="1082038">
                <a:moveTo>
                  <a:pt x="1233700" y="173194"/>
                </a:moveTo>
                <a:cubicBezTo>
                  <a:pt x="771068" y="116264"/>
                  <a:pt x="308436" y="59335"/>
                  <a:pt x="127232" y="173194"/>
                </a:cubicBezTo>
                <a:cubicBezTo>
                  <a:pt x="-53972" y="287053"/>
                  <a:pt x="-36333" y="705605"/>
                  <a:pt x="146475" y="856348"/>
                </a:cubicBezTo>
                <a:cubicBezTo>
                  <a:pt x="329283" y="1007091"/>
                  <a:pt x="969110" y="1064822"/>
                  <a:pt x="1224079" y="1077651"/>
                </a:cubicBezTo>
                <a:cubicBezTo>
                  <a:pt x="1479048" y="1090480"/>
                  <a:pt x="1600920" y="1084066"/>
                  <a:pt x="1676288" y="933323"/>
                </a:cubicBezTo>
                <a:cubicBezTo>
                  <a:pt x="1751656" y="782580"/>
                  <a:pt x="1783728" y="328748"/>
                  <a:pt x="1676288" y="173194"/>
                </a:cubicBezTo>
                <a:cubicBezTo>
                  <a:pt x="1568848" y="17640"/>
                  <a:pt x="1031650" y="0"/>
                  <a:pt x="10316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5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				  Jan</a:t>
            </a:r>
            <a:r>
              <a:rPr lang="en-US" dirty="0" smtClean="0">
                <a:latin typeface="Calibri" charset="0"/>
              </a:rPr>
              <a:t>-13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Jan-14</a:t>
            </a:r>
            <a:r>
              <a:rPr lang="en-US" dirty="0">
                <a:latin typeface="Calibri" charset="0"/>
              </a:rPr>
              <a:t>	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dirty="0">
                <a:latin typeface="Calibri" charset="0"/>
              </a:rPr>
              <a:t>			</a:t>
            </a:r>
            <a:r>
              <a:rPr lang="en-US" dirty="0" smtClean="0">
                <a:latin typeface="Calibri" charset="0"/>
              </a:rPr>
              <a:t>440,000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488,000</a:t>
            </a:r>
            <a:r>
              <a:rPr lang="en-US" dirty="0">
                <a:latin typeface="Calibri" charset="0"/>
              </a:rPr>
              <a:t>	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+11%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  Roots			</a:t>
            </a:r>
            <a:r>
              <a:rPr lang="en-US" dirty="0" smtClean="0">
                <a:latin typeface="Calibri" charset="0"/>
              </a:rPr>
              <a:t>216,000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237,000</a:t>
            </a:r>
            <a:r>
              <a:rPr lang="en-US" dirty="0">
                <a:latin typeface="Calibri" charset="0"/>
              </a:rPr>
              <a:t>	+</a:t>
            </a:r>
            <a:r>
              <a:rPr lang="en-US" dirty="0" smtClean="0">
                <a:latin typeface="Calibri" charset="0"/>
              </a:rPr>
              <a:t>10%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  More Specifics	</a:t>
            </a:r>
            <a:r>
              <a:rPr lang="en-US" dirty="0" smtClean="0">
                <a:latin typeface="Calibri" charset="0"/>
              </a:rPr>
              <a:t>	224,000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251,000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+12%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Address Span</a:t>
            </a:r>
            <a:r>
              <a:rPr lang="en-US" dirty="0">
                <a:latin typeface="Calibri" charset="0"/>
              </a:rPr>
              <a:t>		</a:t>
            </a:r>
            <a:r>
              <a:rPr lang="en-US" dirty="0" smtClean="0">
                <a:latin typeface="Calibri" charset="0"/>
              </a:rPr>
              <a:t>	 156/8s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159/</a:t>
            </a:r>
            <a:r>
              <a:rPr lang="en-US" dirty="0">
                <a:latin typeface="Calibri" charset="0"/>
              </a:rPr>
              <a:t>8s		</a:t>
            </a:r>
            <a:r>
              <a:rPr lang="en-US" dirty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b="1" dirty="0">
                <a:solidFill>
                  <a:srgbClr val="824933"/>
                </a:solidFill>
                <a:latin typeface="Calibri" charset="0"/>
              </a:rPr>
              <a:t> 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 2%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dirty="0">
                <a:latin typeface="Calibri" charset="0"/>
              </a:rPr>
              <a:t>			</a:t>
            </a:r>
            <a:r>
              <a:rPr lang="en-US" dirty="0" smtClean="0">
                <a:latin typeface="Calibri" charset="0"/>
              </a:rPr>
              <a:t> 43,000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46,000</a:t>
            </a:r>
            <a:r>
              <a:rPr lang="en-US" dirty="0">
                <a:latin typeface="Calibri" charset="0"/>
              </a:rPr>
              <a:t>		</a:t>
            </a:r>
            <a:r>
              <a:rPr lang="en-US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b="1" dirty="0">
                <a:solidFill>
                  <a:srgbClr val="824933"/>
                </a:solidFill>
                <a:latin typeface="Calibri" charset="0"/>
              </a:rPr>
              <a:t>7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Transit			</a:t>
            </a:r>
            <a:r>
              <a:rPr lang="en-US" dirty="0" smtClean="0">
                <a:latin typeface="Calibri" charset="0"/>
              </a:rPr>
              <a:t>   6,100</a:t>
            </a:r>
            <a:r>
              <a:rPr lang="en-US" dirty="0">
                <a:latin typeface="Calibri" charset="0"/>
              </a:rPr>
              <a:t>		  6</a:t>
            </a:r>
            <a:r>
              <a:rPr lang="en-US" dirty="0" smtClean="0">
                <a:latin typeface="Calibri" charset="0"/>
              </a:rPr>
              <a:t>,600</a:t>
            </a:r>
            <a:r>
              <a:rPr lang="en-US" dirty="0">
                <a:latin typeface="Calibri" charset="0"/>
              </a:rPr>
              <a:t>		</a:t>
            </a:r>
            <a:r>
              <a:rPr lang="en-US" dirty="0" smtClean="0">
                <a:latin typeface="Calibri" charset="0"/>
              </a:rPr>
              <a:t>+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8%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Stub				</a:t>
            </a:r>
            <a:r>
              <a:rPr lang="en-US" dirty="0" smtClean="0">
                <a:latin typeface="Calibri" charset="0"/>
              </a:rPr>
              <a:t>  36,900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39,400</a:t>
            </a:r>
            <a:r>
              <a:rPr lang="en-US" dirty="0">
                <a:latin typeface="Calibri" charset="0"/>
              </a:rPr>
              <a:t>		</a:t>
            </a:r>
            <a:r>
              <a:rPr lang="en-US" dirty="0" smtClean="0">
                <a:latin typeface="Calibri" charset="0"/>
              </a:rPr>
              <a:t>+</a:t>
            </a:r>
            <a:r>
              <a:rPr lang="en-US" dirty="0">
                <a:latin typeface="Calibri" charset="0"/>
              </a:rPr>
              <a:t>  7</a:t>
            </a:r>
            <a:r>
              <a:rPr lang="en-US" dirty="0" smtClean="0">
                <a:latin typeface="Calibri" charset="0"/>
              </a:rPr>
              <a:t>%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in 2013 – Growth is Slowing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1310"/>
          </a:xfrm>
        </p:spPr>
        <p:txBody>
          <a:bodyPr>
            <a:normAutofit/>
          </a:bodyPr>
          <a:lstStyle/>
          <a:p>
            <a:pPr>
              <a:spcBef>
                <a:spcPts val="1248"/>
              </a:spcBef>
            </a:pPr>
            <a:r>
              <a:rPr lang="en-US" dirty="0" smtClean="0"/>
              <a:t>Overall Internet growth in terms of BGP </a:t>
            </a:r>
            <a:r>
              <a:rPr lang="en-US" dirty="0"/>
              <a:t>i</a:t>
            </a:r>
            <a:r>
              <a:rPr lang="en-US" dirty="0" smtClean="0"/>
              <a:t>s at a rate of some </a:t>
            </a:r>
            <a:r>
              <a:rPr lang="en-US" b="1" dirty="0" smtClean="0">
                <a:solidFill>
                  <a:srgbClr val="FF0000"/>
                </a:solidFill>
              </a:rPr>
              <a:t>~8-10% p.a.</a:t>
            </a:r>
          </a:p>
          <a:p>
            <a:pPr lvl="1">
              <a:spcBef>
                <a:spcPts val="648"/>
              </a:spcBef>
            </a:pPr>
            <a:r>
              <a:rPr lang="en-US" dirty="0" smtClean="0"/>
              <a:t>This is down by 33% from 2010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Address </a:t>
            </a:r>
            <a:r>
              <a:rPr lang="en-US" dirty="0" smtClean="0"/>
              <a:t>span growing far more slowly than the table </a:t>
            </a:r>
            <a:r>
              <a:rPr lang="en-US" dirty="0" smtClean="0"/>
              <a:t>size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AS growth has persisted relatively uniformly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The average announced prefix size has been falling since 2011</a:t>
            </a:r>
          </a:p>
          <a:p>
            <a:pPr>
              <a:spcBef>
                <a:spcPts val="1248"/>
              </a:spcBef>
            </a:pPr>
            <a:endParaRPr lang="en-US" dirty="0" smtClean="0"/>
          </a:p>
          <a:p>
            <a:pPr lvl="1">
              <a:spcBef>
                <a:spcPts val="1248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1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21900" y="3203684"/>
            <a:ext cx="595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Quoted from a 2012 research paper on routing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76960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1013931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4211"/>
            <a:ext cx="8352928" cy="1143000"/>
          </a:xfrm>
        </p:spPr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825573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71766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53205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5836008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475743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80700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80700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80700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80700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610271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47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902336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713978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60606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420463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5724413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36414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69541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498676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2471" y="3235797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2069100" y="3605129"/>
            <a:ext cx="326918" cy="1381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524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" b="-1696"/>
          <a:stretch/>
        </p:blipFill>
        <p:spPr>
          <a:xfrm>
            <a:off x="457200" y="896690"/>
            <a:ext cx="8229600" cy="53718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/>
          <a:lstStyle/>
          <a:p>
            <a:r>
              <a:rPr lang="en-US" dirty="0" smtClean="0"/>
              <a:t>IPv6 Routed Address Span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284" y="5757260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9930" y="5724163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1580" y="5724163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8280" y="5724163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775" y="790621"/>
            <a:ext cx="903840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46629" y="5724163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6903" y="54459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1331" y="3929547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1331" y="241311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1331" y="89668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90,000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3230" y="5724163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3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 b="667"/>
          <a:stretch/>
        </p:blipFill>
        <p:spPr>
          <a:xfrm>
            <a:off x="511940" y="1160563"/>
            <a:ext cx="8229600" cy="52095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36"/>
            <a:ext cx="8229600" cy="1143000"/>
          </a:xfrm>
        </p:spPr>
        <p:txBody>
          <a:bodyPr/>
          <a:lstStyle/>
          <a:p>
            <a:r>
              <a:rPr lang="en-US" dirty="0" smtClean="0"/>
              <a:t>IPv6 Routed AS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0052" y="5935529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0814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8710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9762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7658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7703" y="737815"/>
            <a:ext cx="919203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4698" y="5710379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698" y="339556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4698" y="223816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704" y="108075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698" y="455297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36608" y="5914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32471" y="3537819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2069100" y="3907151"/>
            <a:ext cx="326918" cy="645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02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			</a:t>
            </a:r>
            <a:r>
              <a:rPr lang="en-US" dirty="0" smtClean="0">
                <a:latin typeface="Calibri" charset="0"/>
              </a:rPr>
              <a:t>  Jan-13	Jan-14		</a:t>
            </a:r>
            <a:r>
              <a:rPr lang="en-US" sz="1600" dirty="0" smtClean="0">
                <a:latin typeface="Calibri" charset="0"/>
              </a:rPr>
              <a:t>p.a</a:t>
            </a:r>
            <a:r>
              <a:rPr lang="en-US" sz="1600" dirty="0">
                <a:latin typeface="Calibri" charset="0"/>
              </a:rPr>
              <a:t>. rate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dirty="0">
                <a:latin typeface="Calibri" charset="0"/>
              </a:rPr>
              <a:t>		</a:t>
            </a:r>
            <a:r>
              <a:rPr lang="en-US" dirty="0" smtClean="0">
                <a:latin typeface="Calibri" charset="0"/>
              </a:rPr>
              <a:t>   11,500</a:t>
            </a:r>
            <a:r>
              <a:rPr lang="en-US" dirty="0">
                <a:latin typeface="Calibri" charset="0"/>
              </a:rPr>
              <a:t>	 </a:t>
            </a:r>
            <a:r>
              <a:rPr lang="en-US" dirty="0" smtClean="0">
                <a:latin typeface="Calibri" charset="0"/>
              </a:rPr>
              <a:t>   16,100	</a:t>
            </a:r>
            <a:r>
              <a:rPr lang="en-US" dirty="0" smtClean="0">
                <a:solidFill>
                  <a:srgbClr val="824933"/>
                </a:solidFill>
                <a:latin typeface="Calibri" charset="0"/>
              </a:rPr>
              <a:t>+  40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  Roots		 </a:t>
            </a:r>
            <a:r>
              <a:rPr lang="en-US" dirty="0" smtClean="0">
                <a:latin typeface="Calibri" charset="0"/>
              </a:rPr>
              <a:t>    8,451</a:t>
            </a:r>
            <a:r>
              <a:rPr lang="en-US" dirty="0">
                <a:latin typeface="Calibri" charset="0"/>
              </a:rPr>
              <a:t>	 </a:t>
            </a:r>
            <a:r>
              <a:rPr lang="en-US" dirty="0" smtClean="0">
                <a:latin typeface="Calibri" charset="0"/>
              </a:rPr>
              <a:t>   11,301	+  34%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  More </a:t>
            </a:r>
            <a:r>
              <a:rPr lang="en-US" dirty="0" smtClean="0">
                <a:latin typeface="Calibri" charset="0"/>
              </a:rPr>
              <a:t>Specifics               3,049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      4,799	+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57%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Address 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Span (/32s)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   65,127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    72,245	</a:t>
            </a:r>
            <a:r>
              <a:rPr lang="en-US" dirty="0" smtClean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  11%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dirty="0">
                <a:latin typeface="Calibri" charset="0"/>
              </a:rPr>
              <a:t>		 </a:t>
            </a:r>
            <a:r>
              <a:rPr lang="en-US" dirty="0" smtClean="0">
                <a:latin typeface="Calibri" charset="0"/>
              </a:rPr>
              <a:t>    6,560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      7,845	</a:t>
            </a:r>
            <a:r>
              <a:rPr lang="en-US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b="1" dirty="0" smtClean="0">
                <a:solidFill>
                  <a:srgbClr val="824933"/>
                </a:solidFill>
                <a:latin typeface="Calibri" charset="0"/>
              </a:rPr>
              <a:t>20%</a:t>
            </a:r>
            <a:endParaRPr lang="en-US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Transit		   </a:t>
            </a:r>
            <a:r>
              <a:rPr lang="en-US" dirty="0" smtClean="0">
                <a:latin typeface="Calibri" charset="0"/>
              </a:rPr>
              <a:t>  1,260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      1,515          +  20%</a:t>
            </a:r>
            <a:endParaRPr lang="en-US" dirty="0">
              <a:latin typeface="Calibri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alibri" charset="0"/>
              </a:rPr>
              <a:t>  Stub			 </a:t>
            </a:r>
            <a:r>
              <a:rPr lang="en-US" dirty="0" smtClean="0">
                <a:latin typeface="Calibri" charset="0"/>
              </a:rPr>
              <a:t>  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5,300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      6,330          + 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19%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27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in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IPv6 Internet growth in terms of BGP </a:t>
            </a:r>
            <a:r>
              <a:rPr lang="en-US" dirty="0" smtClean="0"/>
              <a:t>is: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   </a:t>
            </a:r>
            <a:r>
              <a:rPr lang="en-US" b="1" dirty="0" smtClean="0">
                <a:solidFill>
                  <a:srgbClr val="FF0000"/>
                </a:solidFill>
              </a:rPr>
              <a:t>20</a:t>
            </a:r>
            <a:r>
              <a:rPr lang="en-US" b="1" dirty="0" smtClean="0">
                <a:solidFill>
                  <a:srgbClr val="FF0000"/>
                </a:solidFill>
              </a:rPr>
              <a:t>% -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0 % p.a.</a:t>
            </a:r>
          </a:p>
          <a:p>
            <a:pPr marL="266700" lvl="1" indent="0">
              <a:buNone/>
            </a:pPr>
            <a:endParaRPr lang="en-US" dirty="0" smtClean="0"/>
          </a:p>
          <a:p>
            <a:pPr marL="2667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(</a:t>
            </a:r>
            <a:r>
              <a:rPr lang="en-US" dirty="0" smtClean="0"/>
              <a:t>2011 </a:t>
            </a:r>
            <a:r>
              <a:rPr lang="en-US" dirty="0" smtClean="0"/>
              <a:t>growth rate was ~ </a:t>
            </a:r>
            <a:r>
              <a:rPr lang="en-US" dirty="0" smtClean="0"/>
              <a:t>90</a:t>
            </a:r>
            <a:r>
              <a:rPr lang="en-US" dirty="0" smtClean="0"/>
              <a:t>%)</a:t>
            </a:r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(Looking at the AS count, if these relative growth rates persist then the IPv6 network would span the same network domain as IPv4 in16 years time </a:t>
            </a:r>
            <a:r>
              <a:rPr lang="en-US" sz="2400" dirty="0" smtClean="0"/>
              <a:t>. That</a:t>
            </a:r>
            <a:r>
              <a:rPr lang="fr-FR" sz="2400" dirty="0" smtClean="0"/>
              <a:t>’</a:t>
            </a:r>
            <a:r>
              <a:rPr lang="en-US" sz="2400" dirty="0" smtClean="0"/>
              <a:t>s by 2030</a:t>
            </a:r>
            <a:r>
              <a:rPr lang="en-US" sz="2400" dirty="0" smtClean="0"/>
              <a:t>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944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Size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How big does it get? How quickly?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For IPv4 this is a time of </a:t>
            </a:r>
            <a:r>
              <a:rPr lang="en-US" b="1" dirty="0" smtClean="0"/>
              <a:t>extreme uncertainty</a:t>
            </a:r>
          </a:p>
          <a:p>
            <a:pPr lvl="2"/>
            <a:r>
              <a:rPr lang="en-US" dirty="0" smtClean="0"/>
              <a:t>Registry IPv4 address run out</a:t>
            </a:r>
          </a:p>
          <a:p>
            <a:pPr lvl="2"/>
            <a:r>
              <a:rPr lang="en-US" dirty="0" smtClean="0"/>
              <a:t>Uncertainty over the impacts of any after-market in IPv4 on the routing table</a:t>
            </a:r>
          </a:p>
          <a:p>
            <a:pPr marL="457200" lvl="1" indent="0">
              <a:buNone/>
            </a:pPr>
            <a:r>
              <a:rPr lang="en-US" dirty="0" smtClean="0"/>
              <a:t>	which makes this projection even more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speculative than normal!</a:t>
            </a:r>
          </a:p>
        </p:txBody>
      </p:sp>
    </p:spTree>
    <p:extLst>
      <p:ext uri="{BB962C8B-B14F-4D97-AF65-F5344CB8AC3E}">
        <p14:creationId xmlns:p14="http://schemas.microsoft.com/office/powerpoint/2010/main" val="2365708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610472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52928" cy="1143000"/>
          </a:xfrm>
        </p:spPr>
        <p:txBody>
          <a:bodyPr/>
          <a:lstStyle/>
          <a:p>
            <a:r>
              <a:rPr lang="en-US" dirty="0" smtClean="0"/>
              <a:t>Daily Growth </a:t>
            </a:r>
            <a:r>
              <a:rPr lang="en-US" dirty="0" smtClean="0"/>
              <a:t>Rates for IPv4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402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783" y="5779677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-800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3441" y="3734087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9453" y="1687926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1490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314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7225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8783" y="4781375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9453" y="2719934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33441" y="3262716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51989" y="3476503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25285" y="3734087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77685" y="3482840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54858" y="3262716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54858" y="3734087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13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9" b="-1421"/>
          <a:stretch/>
        </p:blipFill>
        <p:spPr>
          <a:xfrm>
            <a:off x="552447" y="1206500"/>
            <a:ext cx="8229600" cy="53496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352928" cy="1143000"/>
          </a:xfrm>
        </p:spPr>
        <p:txBody>
          <a:bodyPr/>
          <a:lstStyle/>
          <a:p>
            <a:r>
              <a:rPr lang="en-US" dirty="0" smtClean="0"/>
              <a:t>IPv4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38294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5753" y="5786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187" y="1866739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09952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246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66636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187" y="4472973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187" y="3148221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400,000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0672" y="1926973"/>
            <a:ext cx="637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Linear: Y </a:t>
            </a:r>
            <a:r>
              <a:rPr lang="en-US" dirty="0"/>
              <a:t>= -</a:t>
            </a:r>
            <a:r>
              <a:rPr lang="en-US" dirty="0" smtClean="0"/>
              <a:t>1692020 </a:t>
            </a:r>
            <a:r>
              <a:rPr lang="en-US" dirty="0"/>
              <a:t>+ </a:t>
            </a:r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* </a:t>
            </a:r>
            <a:r>
              <a:rPr lang="en-US" dirty="0" smtClean="0"/>
              <a:t>1572.086)</a:t>
            </a:r>
            <a:endParaRPr lang="en-US" dirty="0"/>
          </a:p>
          <a:p>
            <a:r>
              <a:rPr lang="en-US" dirty="0" smtClean="0"/>
              <a:t>Quadratic: Y  </a:t>
            </a:r>
            <a:r>
              <a:rPr lang="en-US" dirty="0"/>
              <a:t>= -</a:t>
            </a:r>
            <a:r>
              <a:rPr lang="en-US" dirty="0" smtClean="0"/>
              <a:t>2531405 </a:t>
            </a:r>
            <a:r>
              <a:rPr lang="en-US" dirty="0"/>
              <a:t>+ (</a:t>
            </a:r>
            <a:r>
              <a:rPr lang="en-US" dirty="0" smtClean="0"/>
              <a:t>2.824.189 </a:t>
            </a:r>
            <a:r>
              <a:rPr lang="en-US" dirty="0"/>
              <a:t>* t</a:t>
            </a:r>
            <a:r>
              <a:rPr lang="en-US" dirty="0" smtClean="0"/>
              <a:t>) </a:t>
            </a:r>
            <a:r>
              <a:rPr lang="en-US" dirty="0"/>
              <a:t>+ (-</a:t>
            </a:r>
            <a:r>
              <a:rPr lang="en-US" dirty="0" smtClean="0"/>
              <a:t>4.667387* 10</a:t>
            </a:r>
            <a:r>
              <a:rPr lang="en-US" baseline="30000" dirty="0" smtClean="0"/>
              <a:t>-</a:t>
            </a:r>
            <a:r>
              <a:rPr lang="en-US" baseline="30000" dirty="0"/>
              <a:t>13</a:t>
            </a:r>
            <a:r>
              <a:rPr lang="en-US" dirty="0"/>
              <a:t> * 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Exponential: Y = </a:t>
            </a:r>
            <a:r>
              <a:rPr lang="en-US" dirty="0"/>
              <a:t>10**(</a:t>
            </a:r>
            <a:r>
              <a:rPr lang="en-US" dirty="0" smtClean="0"/>
              <a:t>3.403664 </a:t>
            </a:r>
            <a:r>
              <a:rPr lang="en-US" dirty="0"/>
              <a:t>+ (year * 1.650395e-09))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412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28080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753918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b="-256"/>
          <a:stretch/>
        </p:blipFill>
        <p:spPr>
          <a:xfrm>
            <a:off x="531281" y="1248834"/>
            <a:ext cx="8229600" cy="52463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/>
          <a:lstStyle/>
          <a:p>
            <a:r>
              <a:rPr lang="en-US" dirty="0" smtClean="0"/>
              <a:t>IPv4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95692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5753" y="5786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187" y="212244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62418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6232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8966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187" y="4870262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187" y="395432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400,000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2905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762238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3187" y="303838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8597" y="1206502"/>
            <a:ext cx="1118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1,000,000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9560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87618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2247900"/>
            <a:ext cx="27432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55900" y="2882900"/>
            <a:ext cx="2527300" cy="0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17700" y="2425700"/>
            <a:ext cx="190500" cy="1279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08200" y="2882900"/>
            <a:ext cx="1117600" cy="822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21900" y="3203684"/>
            <a:ext cx="595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Quoted from a 2012 research paper on routing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 rot="21358478">
            <a:off x="792789" y="3437245"/>
            <a:ext cx="6431758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Is this really true, or do we accept it as true without actually looking at the real </a:t>
            </a:r>
            <a:r>
              <a:rPr lang="en-US" dirty="0" err="1" smtClean="0">
                <a:latin typeface="AhnbergHand"/>
                <a:cs typeface="AhnbergHand"/>
              </a:rPr>
              <a:t>behaviours</a:t>
            </a:r>
            <a:r>
              <a:rPr lang="en-US" dirty="0" smtClean="0">
                <a:latin typeface="AhnbergHand"/>
                <a:cs typeface="AhnbergHand"/>
              </a:rPr>
              <a:t> of the Internet’s routing system???</a:t>
            </a:r>
          </a:p>
          <a:p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559788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Jan 	2013		441,172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2014		488,011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540,000 entries		559,000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	2016		590,000 entries		630,000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		640,000 entries		710,000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		690,000 entries		801,000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2019</a:t>
            </a:r>
            <a:r>
              <a:rPr lang="en-US" i="1" dirty="0">
                <a:solidFill>
                  <a:srgbClr val="FF0000"/>
                </a:solidFill>
              </a:rPr>
              <a:t>		</a:t>
            </a:r>
            <a:r>
              <a:rPr lang="en-US" i="1" dirty="0" smtClean="0">
                <a:solidFill>
                  <a:srgbClr val="FF0000"/>
                </a:solidFill>
              </a:rPr>
              <a:t>740,000 entries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902,000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1268760"/>
            <a:ext cx="142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22114" y="1268760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15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741848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352928" cy="1143000"/>
          </a:xfrm>
        </p:spPr>
        <p:txBody>
          <a:bodyPr/>
          <a:lstStyle/>
          <a:p>
            <a:r>
              <a:rPr lang="en-US" dirty="0" smtClean="0"/>
              <a:t>Daily Growth </a:t>
            </a:r>
            <a:r>
              <a:rPr lang="en-US" dirty="0" smtClean="0"/>
              <a:t>Rates for IPv6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10657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141" y="5341717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6805" y="3503872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811" y="1666028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5321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6809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553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141" y="4422794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9811" y="2584950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27" name="Straight Connector 26"/>
          <p:cNvCxnSpPr>
            <a:stCxn id="19" idx="1"/>
          </p:cNvCxnSpPr>
          <p:nvPr/>
        </p:nvCxnSpPr>
        <p:spPr>
          <a:xfrm>
            <a:off x="856805" y="3688538"/>
            <a:ext cx="6401467" cy="45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56805" y="3262716"/>
            <a:ext cx="6401467" cy="318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63300" y="2584950"/>
            <a:ext cx="3455420" cy="447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57801" y="3131333"/>
            <a:ext cx="3525133" cy="372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61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1" b="-919"/>
          <a:stretch/>
        </p:blipFill>
        <p:spPr>
          <a:xfrm>
            <a:off x="238240" y="987774"/>
            <a:ext cx="8229600" cy="53260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352928" cy="1143000"/>
          </a:xfrm>
        </p:spPr>
        <p:txBody>
          <a:bodyPr/>
          <a:lstStyle/>
          <a:p>
            <a:r>
              <a:rPr lang="en-US" dirty="0" smtClean="0"/>
              <a:t>IPv6 Table Projection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6569" y="872547"/>
            <a:ext cx="842528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386" y="5817922"/>
            <a:ext cx="8074342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298" y="5817922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865" y="4248777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71" y="1611867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25945" y="5817922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7592" y="5817922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0888" y="5817922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9239" y="5813087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865" y="2930322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7437" y="556723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86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Jan	2013		  11,600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2014		  16,200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  25,400 entries		19,000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	  	  38,000 entries		23,000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		  57,000 entries		27,000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		  85,000 entries		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2019</a:t>
            </a:r>
            <a:r>
              <a:rPr lang="en-US" i="1" dirty="0">
                <a:solidFill>
                  <a:srgbClr val="FF0000"/>
                </a:solidFill>
              </a:rPr>
              <a:t>		</a:t>
            </a:r>
            <a:r>
              <a:rPr lang="en-US" i="1" dirty="0" smtClean="0">
                <a:solidFill>
                  <a:srgbClr val="FF0000"/>
                </a:solidFill>
              </a:rPr>
              <a:t>127,000 entries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35,000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1230868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0303" y="1230868"/>
            <a:ext cx="151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91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and to the </a:t>
            </a:r>
            <a:r>
              <a:rPr lang="en-US" dirty="0" smtClean="0"/>
              <a:t>Right == Pain?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Internet curves are “up and to the right”</a:t>
            </a:r>
            <a:endParaRPr lang="en-US" dirty="0"/>
          </a:p>
          <a:p>
            <a:r>
              <a:rPr lang="en-US" dirty="0" smtClean="0"/>
              <a:t>But what makes this curve painful?</a:t>
            </a:r>
          </a:p>
          <a:p>
            <a:pPr lvl="1"/>
            <a:r>
              <a:rPr lang="en-US" dirty="0" smtClean="0"/>
              <a:t>The pain threshold is approximated by Moore’s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6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a rough rule of thumb, if the rate of growth of the table grows at a rate equal to, or less than Moore’s Law, then the unit cost of storing the forwarding table should remain constant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ike all rough rules of thumb, there are many potential exceptions, and costs have many inputs as well as the raw cost of the the number of gates in a chip</a:t>
            </a:r>
          </a:p>
          <a:p>
            <a:pPr lvl="1"/>
            <a:r>
              <a:rPr lang="en-US" dirty="0" smtClean="0"/>
              <a:t>Despite this, Moore’s Law still a useful benchmark of a threshold of concern about routing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51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609" t="-19241" r="-16782" b="-3798"/>
          <a:stretch/>
        </p:blipFill>
        <p:spPr>
          <a:xfrm>
            <a:off x="457200" y="-387424"/>
            <a:ext cx="8229600" cy="7212032"/>
          </a:xfrm>
        </p:spPr>
      </p:pic>
      <p:sp>
        <p:nvSpPr>
          <p:cNvPr id="6" name="Left Arrow 5"/>
          <p:cNvSpPr/>
          <p:nvPr/>
        </p:nvSpPr>
        <p:spPr>
          <a:xfrm rot="2843987">
            <a:off x="3941537" y="2269640"/>
            <a:ext cx="919691" cy="54017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3484172">
            <a:off x="5349365" y="3677554"/>
            <a:ext cx="919691" cy="540173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06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5" b="-113"/>
          <a:stretch/>
        </p:blipFill>
        <p:spPr>
          <a:xfrm>
            <a:off x="457200" y="1149615"/>
            <a:ext cx="8229600" cy="5337967"/>
          </a:xfrm>
        </p:spPr>
      </p:pic>
      <p:sp>
        <p:nvSpPr>
          <p:cNvPr id="5" name="TextBox 4"/>
          <p:cNvSpPr txBox="1"/>
          <p:nvPr/>
        </p:nvSpPr>
        <p:spPr>
          <a:xfrm>
            <a:off x="4853948" y="22920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2010" y="5320537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32089" y="2661416"/>
            <a:ext cx="1284512" cy="732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42937" y="4445177"/>
            <a:ext cx="473664" cy="875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980" y="295033"/>
            <a:ext cx="659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IPv4 BGP Table size and Moore’s Law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7643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1462"/>
          <a:stretch/>
        </p:blipFill>
        <p:spPr>
          <a:xfrm>
            <a:off x="457200" y="996242"/>
            <a:ext cx="8229600" cy="53320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IPv6 Projections and Moore’s Law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38596" y="206207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2459" y="4861134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32089" y="2431402"/>
            <a:ext cx="1467622" cy="524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42937" y="4981573"/>
            <a:ext cx="878726" cy="10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42937" y="4149471"/>
            <a:ext cx="656774" cy="941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42937" y="5133973"/>
            <a:ext cx="8787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16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</a:t>
            </a:r>
            <a:r>
              <a:rPr lang="en-US" dirty="0" smtClean="0"/>
              <a:t>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Nothing in these figures suggests that there is cause for urgent alarm -- at present</a:t>
            </a:r>
          </a:p>
          <a:p>
            <a:r>
              <a:rPr lang="en-US" dirty="0" smtClean="0"/>
              <a:t>The overall </a:t>
            </a:r>
            <a:r>
              <a:rPr lang="en-US" dirty="0" smtClean="0"/>
              <a:t>BGP </a:t>
            </a:r>
            <a:r>
              <a:rPr lang="en-US" dirty="0" smtClean="0"/>
              <a:t>growth rates for IPv4 are holding at a modest level, and the IPv6 table, although it is growing rapidly,  is still relatively small in size in absolute terms</a:t>
            </a:r>
          </a:p>
          <a:p>
            <a:r>
              <a:rPr lang="en-US" dirty="0" smtClean="0"/>
              <a:t>As long as we are prepared to live within the technical constraints of the current routing </a:t>
            </a:r>
            <a:r>
              <a:rPr lang="en-US" dirty="0" smtClean="0"/>
              <a:t>paradigm </a:t>
            </a:r>
            <a:r>
              <a:rPr lang="en-US" dirty="0" smtClean="0"/>
              <a:t>the routing table size</a:t>
            </a:r>
            <a:r>
              <a:rPr lang="en-US" dirty="0" smtClean="0"/>
              <a:t> </a:t>
            </a:r>
            <a:r>
              <a:rPr lang="en-US" dirty="0" smtClean="0"/>
              <a:t>will continue to be viable for some time yet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4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this presentation we’ll explore the space of inter-domain routing and look at</a:t>
            </a:r>
          </a:p>
          <a:p>
            <a:pPr lvl="1"/>
            <a:r>
              <a:rPr lang="en-US" dirty="0" smtClean="0"/>
              <a:t>the growth of the </a:t>
            </a:r>
            <a:r>
              <a:rPr lang="en-US" dirty="0" err="1" smtClean="0"/>
              <a:t>eBGP</a:t>
            </a:r>
            <a:r>
              <a:rPr lang="en-US" dirty="0" smtClean="0"/>
              <a:t> routing table over time and some projections for future growth</a:t>
            </a:r>
          </a:p>
          <a:p>
            <a:pPr lvl="1"/>
            <a:r>
              <a:rPr lang="en-US" dirty="0" smtClean="0"/>
              <a:t>the extent to which more specifics are dominating routing table growth ... or not</a:t>
            </a:r>
          </a:p>
        </p:txBody>
      </p:sp>
    </p:spTree>
    <p:extLst>
      <p:ext uri="{BB962C8B-B14F-4D97-AF65-F5344CB8AC3E}">
        <p14:creationId xmlns:p14="http://schemas.microsoft.com/office/powerpoint/2010/main" val="464657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the level of updates in BGP?</a:t>
            </a:r>
          </a:p>
          <a:p>
            <a:r>
              <a:rPr lang="en-US" dirty="0" smtClean="0"/>
              <a:t>Let’s look at the update load from a single </a:t>
            </a:r>
            <a:r>
              <a:rPr lang="en-US" dirty="0" err="1" smtClean="0"/>
              <a:t>eBGP</a:t>
            </a:r>
            <a:r>
              <a:rPr lang="en-US" dirty="0" smtClean="0"/>
              <a:t> feed in a DFZ context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1681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-242"/>
          <a:stretch/>
        </p:blipFill>
        <p:spPr>
          <a:xfrm>
            <a:off x="457200" y="600405"/>
            <a:ext cx="8229600" cy="5791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Announcements and Withdrawals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12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" b="-1830"/>
          <a:stretch/>
        </p:blipFill>
        <p:spPr>
          <a:xfrm>
            <a:off x="457200" y="495552"/>
            <a:ext cx="8229600" cy="59164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352928" cy="1143000"/>
          </a:xfrm>
        </p:spPr>
        <p:txBody>
          <a:bodyPr/>
          <a:lstStyle/>
          <a:p>
            <a:r>
              <a:rPr lang="en-US" dirty="0" smtClean="0"/>
              <a:t>Unstable Prefixes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61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" b="136"/>
          <a:stretch/>
        </p:blipFill>
        <p:spPr>
          <a:xfrm>
            <a:off x="457200" y="620625"/>
            <a:ext cx="8229600" cy="57809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/>
              <a:t>Convergence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91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62" b="-1514"/>
          <a:stretch/>
        </p:blipFill>
        <p:spPr>
          <a:xfrm>
            <a:off x="457200" y="842960"/>
            <a:ext cx="8229601" cy="56385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/>
          <a:lstStyle/>
          <a:p>
            <a:r>
              <a:rPr lang="en-US" dirty="0" smtClean="0"/>
              <a:t>IPv4 Average AS Path Length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88996" y="6258654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07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352928" cy="1143000"/>
          </a:xfrm>
        </p:spPr>
        <p:txBody>
          <a:bodyPr/>
          <a:lstStyle/>
          <a:p>
            <a:r>
              <a:rPr lang="en-US" dirty="0" smtClean="0"/>
              <a:t>Updates in IPv4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96145"/>
            <a:ext cx="8352928" cy="45651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Nothing in these figures is cause for any great level of concern …</a:t>
            </a:r>
          </a:p>
          <a:p>
            <a:pPr lvl="1"/>
            <a:r>
              <a:rPr lang="en-US" sz="2400" dirty="0" smtClean="0"/>
              <a:t>The number of unstable prefixes per day is growing at a </a:t>
            </a:r>
            <a:r>
              <a:rPr lang="en-US" sz="2400" dirty="0" smtClean="0"/>
              <a:t>far </a:t>
            </a:r>
            <a:r>
              <a:rPr lang="en-US" sz="2400" dirty="0" smtClean="0"/>
              <a:t>lower </a:t>
            </a:r>
            <a:r>
              <a:rPr lang="en-US" sz="2400" dirty="0" smtClean="0"/>
              <a:t>rate than the number of announced prefixes</a:t>
            </a:r>
          </a:p>
          <a:p>
            <a:pPr lvl="1"/>
            <a:r>
              <a:rPr lang="en-US" sz="2400" dirty="0" smtClean="0"/>
              <a:t>The number of updates per instability event has been constant, due to the damping effect of the MRAI interval, and the relatively constant AS Path length over this </a:t>
            </a:r>
            <a:r>
              <a:rPr lang="en-US" sz="2400" dirty="0" smtClean="0"/>
              <a:t>interval</a:t>
            </a:r>
          </a:p>
          <a:p>
            <a:pPr lvl="1"/>
            <a:r>
              <a:rPr lang="en-US" sz="2400" dirty="0" smtClean="0"/>
              <a:t>As long as the average AS Path does not break out, BGP will continue to scale in terms of convergence properties irrespective of the number of announced objects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0" indent="0">
              <a:buNone/>
            </a:pPr>
            <a:r>
              <a:rPr lang="en-US" sz="2800" dirty="0" smtClean="0"/>
              <a:t>What about IPv6?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8584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556612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52928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IPv6 Announcements </a:t>
            </a:r>
            <a:r>
              <a:rPr lang="en-US" sz="3200" dirty="0" smtClean="0"/>
              <a:t>and Withdrawals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8685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/>
              <a:t>IPv6 Unstable </a:t>
            </a:r>
            <a:r>
              <a:rPr lang="en-US" dirty="0" smtClean="0"/>
              <a:t>Prefixes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-263"/>
          <a:stretch/>
        </p:blipFill>
        <p:spPr>
          <a:xfrm>
            <a:off x="457200" y="606318"/>
            <a:ext cx="8229600" cy="5846933"/>
          </a:xfrm>
        </p:spPr>
      </p:pic>
    </p:spTree>
    <p:extLst>
      <p:ext uri="{BB962C8B-B14F-4D97-AF65-F5344CB8AC3E}">
        <p14:creationId xmlns:p14="http://schemas.microsoft.com/office/powerpoint/2010/main" val="2636177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631586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734" y="-243408"/>
            <a:ext cx="8229600" cy="1143000"/>
          </a:xfrm>
        </p:spPr>
        <p:txBody>
          <a:bodyPr/>
          <a:lstStyle/>
          <a:p>
            <a:r>
              <a:rPr lang="en-US" dirty="0" smtClean="0"/>
              <a:t>IPv6 Convergence </a:t>
            </a:r>
            <a:r>
              <a:rPr lang="en-US" dirty="0" smtClean="0"/>
              <a:t>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60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88996" y="6258654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6" b="-2248"/>
          <a:stretch/>
        </p:blipFill>
        <p:spPr>
          <a:xfrm>
            <a:off x="457200" y="838903"/>
            <a:ext cx="8229600" cy="56832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/>
          <a:lstStyle/>
          <a:p>
            <a:r>
              <a:rPr lang="en-US" dirty="0" smtClean="0"/>
              <a:t>IPv6 Average AS Path 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6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7624"/>
            <a:ext cx="8372013" cy="52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84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 term average convergence time for the IPv4 BGP network is some 70 seconds, or 2.3 updates given a 30 second MRAI timer</a:t>
            </a:r>
          </a:p>
          <a:p>
            <a:r>
              <a:rPr lang="en-US" dirty="0" smtClean="0"/>
              <a:t>The long term average convergence time for the IPv6 BGP network is some 90 seconds, or 3 </a:t>
            </a:r>
            <a:r>
              <a:rPr lang="en-US" dirty="0" smtClean="0"/>
              <a:t>updates</a:t>
            </a:r>
          </a:p>
          <a:p>
            <a:r>
              <a:rPr lang="en-US" dirty="0" smtClean="0"/>
              <a:t>The average AS Path appears to be stable, and the convergence performance is therefore stable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1254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However ... </a:t>
            </a:r>
            <a:r>
              <a:rPr lang="en-US" sz="2400" dirty="0"/>
              <a:t>c</a:t>
            </a:r>
            <a:r>
              <a:rPr lang="en-US" sz="2400" dirty="0" smtClean="0"/>
              <a:t>ontinued scalability of the routing system relies on continued conservatism in routing practices.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How good are we at “being conservative” in routing?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634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CIDR and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what extent do we still practice “conservative” routing and refrain from announcing more specifics into the routing table?</a:t>
            </a:r>
          </a:p>
          <a:p>
            <a:r>
              <a:rPr lang="en-US" dirty="0" smtClean="0"/>
              <a:t>Are we getting better or worse at aggregation in routing?</a:t>
            </a:r>
          </a:p>
          <a:p>
            <a:r>
              <a:rPr lang="en-US" dirty="0" smtClean="0"/>
              <a:t>What is the distribution of advertising more specifics? Are we seeing a significant increase in the number of more specific /24s in the routing table?</a:t>
            </a:r>
          </a:p>
        </p:txBody>
      </p:sp>
    </p:spTree>
    <p:extLst>
      <p:ext uri="{BB962C8B-B14F-4D97-AF65-F5344CB8AC3E}">
        <p14:creationId xmlns:p14="http://schemas.microsoft.com/office/powerpoint/2010/main" val="4220335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001" y="1471678"/>
            <a:ext cx="4976054" cy="424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Prefix            AS Path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193.124.0.0/15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193.124.2.0/24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193.124.3.0/24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193.124.4.0/24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193.124.5.0/24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193.124.6.0/24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193.124.7.0/24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193.124.8.0/24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193.124.9.0/24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193.124.10.0/24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193.124.11.0/24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193.124.12.0/24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193.124.13.0/24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193.124.14.0/24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193.124.15.0/24   4608 1221 4637 3356 20485 2118 ?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Origin AS: AS 2118 </a:t>
            </a:r>
            <a:r>
              <a:rPr lang="en-US" sz="1200" dirty="0"/>
              <a:t>RELCOM-AS OOO "NPO </a:t>
            </a:r>
            <a:r>
              <a:rPr lang="en-US" sz="1200" dirty="0" err="1"/>
              <a:t>Relcom</a:t>
            </a:r>
            <a:r>
              <a:rPr lang="en-US" sz="1200" dirty="0"/>
              <a:t>"</a:t>
            </a:r>
            <a:endParaRPr lang="en-US" sz="1200" dirty="0" smtClean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51240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doing this the most?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68" y="1218177"/>
            <a:ext cx="7595735" cy="76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www.cidr-report.org</a:t>
            </a:r>
            <a:endParaRPr lang="en-US" sz="2000" dirty="0" smtClean="0"/>
          </a:p>
        </p:txBody>
      </p:sp>
      <p:pic>
        <p:nvPicPr>
          <p:cNvPr id="5" name="Picture 4" descr="Screen Shot 2014-01-14 at 2.5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2" y="2075005"/>
            <a:ext cx="8632567" cy="35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15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pic>
        <p:nvPicPr>
          <p:cNvPr id="7" name="Content Placeholder 6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" b="-2853"/>
          <a:stretch/>
        </p:blipFill>
        <p:spPr>
          <a:xfrm>
            <a:off x="457200" y="1210298"/>
            <a:ext cx="8229600" cy="5420771"/>
          </a:xfrm>
        </p:spPr>
      </p:pic>
      <p:sp>
        <p:nvSpPr>
          <p:cNvPr id="8" name="TextBox 7"/>
          <p:cNvSpPr txBox="1"/>
          <p:nvPr/>
        </p:nvSpPr>
        <p:spPr>
          <a:xfrm>
            <a:off x="2523071" y="2599584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4011" y="3979329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90425" y="2744015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24724" y="4031485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91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b="-736"/>
          <a:stretch/>
        </p:blipFill>
        <p:spPr>
          <a:xfrm>
            <a:off x="457200" y="1218821"/>
            <a:ext cx="8229600" cy="53014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6542" y="2332979"/>
            <a:ext cx="651518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Since 2002 more specifics account for ~50% of the</a:t>
            </a:r>
          </a:p>
          <a:p>
            <a:r>
              <a:rPr lang="en-US" dirty="0" smtClean="0">
                <a:latin typeface="AhnbergHand"/>
                <a:cs typeface="AhnbergHand"/>
              </a:rPr>
              <a:t>Routing Table. This has been a relatively constant</a:t>
            </a:r>
          </a:p>
          <a:p>
            <a:r>
              <a:rPr lang="en-US" dirty="0">
                <a:latin typeface="AhnbergHand"/>
                <a:cs typeface="AhnbergHand"/>
              </a:rPr>
              <a:t>p</a:t>
            </a:r>
            <a:r>
              <a:rPr lang="en-US" dirty="0" smtClean="0">
                <a:latin typeface="AhnbergHand"/>
                <a:cs typeface="AhnbergHand"/>
              </a:rPr>
              <a:t>roportion over the past 12 years</a:t>
            </a:r>
          </a:p>
        </p:txBody>
      </p:sp>
    </p:spTree>
    <p:extLst>
      <p:ext uri="{BB962C8B-B14F-4D97-AF65-F5344CB8AC3E}">
        <p14:creationId xmlns:p14="http://schemas.microsoft.com/office/powerpoint/2010/main" val="2728376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99" b="-829"/>
          <a:stretch/>
        </p:blipFill>
        <p:spPr>
          <a:xfrm>
            <a:off x="457200" y="835389"/>
            <a:ext cx="8229600" cy="56082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/>
          <a:lstStyle/>
          <a:p>
            <a:r>
              <a:rPr lang="en-US" dirty="0" smtClean="0"/>
              <a:t>Does everyone see this?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3855" y="1346383"/>
            <a:ext cx="49808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% of entries that are more specific</a:t>
            </a:r>
          </a:p>
          <a:p>
            <a:r>
              <a:rPr lang="en-US" dirty="0">
                <a:latin typeface="AhnbergHand"/>
                <a:cs typeface="AhnbergHand"/>
              </a:rPr>
              <a:t> </a:t>
            </a:r>
            <a:r>
              <a:rPr lang="en-US" dirty="0" smtClean="0">
                <a:latin typeface="AhnbergHand"/>
                <a:cs typeface="AhnbergHand"/>
              </a:rPr>
              <a:t>  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368444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91" b="-1908"/>
          <a:stretch/>
        </p:blipFill>
        <p:spPr>
          <a:xfrm>
            <a:off x="775672" y="1262494"/>
            <a:ext cx="7774743" cy="53385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much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595967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636988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Does everyone announce more specifics?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4" b="-705"/>
          <a:stretch/>
        </p:blipFill>
        <p:spPr>
          <a:xfrm>
            <a:off x="587844" y="1428192"/>
            <a:ext cx="7084613" cy="5062795"/>
          </a:xfrm>
        </p:spPr>
      </p:pic>
      <p:sp>
        <p:nvSpPr>
          <p:cNvPr id="6" name="TextBox 5"/>
          <p:cNvSpPr txBox="1"/>
          <p:nvPr/>
        </p:nvSpPr>
        <p:spPr>
          <a:xfrm>
            <a:off x="2736167" y="3670517"/>
            <a:ext cx="452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332 Origin AS’s announce 50% of the total set of more specifics!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07104" y="3882733"/>
            <a:ext cx="1018253" cy="145043"/>
          </a:xfrm>
          <a:custGeom>
            <a:avLst/>
            <a:gdLst>
              <a:gd name="connsiteX0" fmla="*/ 1018253 w 1018253"/>
              <a:gd name="connsiteY0" fmla="*/ 34241 h 145043"/>
              <a:gd name="connsiteX1" fmla="*/ 38006 w 1018253"/>
              <a:gd name="connsiteY1" fmla="*/ 76858 h 145043"/>
              <a:gd name="connsiteX2" fmla="*/ 182912 w 1018253"/>
              <a:gd name="connsiteY2" fmla="*/ 149 h 145043"/>
              <a:gd name="connsiteX3" fmla="*/ 12434 w 1018253"/>
              <a:gd name="connsiteY3" fmla="*/ 59811 h 145043"/>
              <a:gd name="connsiteX4" fmla="*/ 165864 w 1018253"/>
              <a:gd name="connsiteY4" fmla="*/ 145043 h 14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53" h="145043">
                <a:moveTo>
                  <a:pt x="1018253" y="34241"/>
                </a:moveTo>
                <a:cubicBezTo>
                  <a:pt x="597741" y="58390"/>
                  <a:pt x="177229" y="82540"/>
                  <a:pt x="38006" y="76858"/>
                </a:cubicBezTo>
                <a:cubicBezTo>
                  <a:pt x="-101218" y="71176"/>
                  <a:pt x="187174" y="2990"/>
                  <a:pt x="182912" y="149"/>
                </a:cubicBezTo>
                <a:cubicBezTo>
                  <a:pt x="178650" y="-2692"/>
                  <a:pt x="15275" y="35662"/>
                  <a:pt x="12434" y="59811"/>
                </a:cubicBezTo>
                <a:cubicBezTo>
                  <a:pt x="9593" y="83960"/>
                  <a:pt x="165864" y="145043"/>
                  <a:pt x="165864" y="14504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55960" y="1999249"/>
            <a:ext cx="0" cy="3869544"/>
          </a:xfrm>
          <a:prstGeom prst="line">
            <a:avLst/>
          </a:prstGeom>
          <a:ln w="6350" cmpd="sng"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64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7624"/>
            <a:ext cx="8372013" cy="5272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515" y="4962438"/>
            <a:ext cx="198004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 of</a:t>
            </a:r>
          </a:p>
          <a:p>
            <a:r>
              <a:rPr lang="en-US" dirty="0" smtClean="0"/>
              <a:t>CIDR – March 1994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5907" y="4071053"/>
            <a:ext cx="253762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Great Internet Boom </a:t>
            </a:r>
          </a:p>
          <a:p>
            <a:r>
              <a:rPr lang="en-US" dirty="0" smtClean="0"/>
              <a:t>and Bust of 2000/2001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6667" y="3445651"/>
            <a:ext cx="25827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Broadband to the Masses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0436" y="2533126"/>
            <a:ext cx="25376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GFC hits the Internet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362" y="1411358"/>
            <a:ext cx="20165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Address Exhaustion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79093" y="5608769"/>
            <a:ext cx="211652" cy="141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50436" y="4717384"/>
            <a:ext cx="93549" cy="369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814179" y="3814983"/>
            <a:ext cx="855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69425" y="2902458"/>
            <a:ext cx="402973" cy="403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79357" y="1780690"/>
            <a:ext cx="214833" cy="641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350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Everyone?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% of the </a:t>
            </a:r>
            <a:r>
              <a:rPr lang="en-US" dirty="0" err="1" smtClean="0"/>
              <a:t>ASes</a:t>
            </a:r>
            <a:r>
              <a:rPr lang="en-US" dirty="0" smtClean="0"/>
              <a:t> (458 </a:t>
            </a:r>
            <a:r>
              <a:rPr lang="en-US" dirty="0" err="1" smtClean="0"/>
              <a:t>ASes</a:t>
            </a:r>
            <a:r>
              <a:rPr lang="en-US" dirty="0" smtClean="0"/>
              <a:t>) announce  54% of the more specifics (133,688 announcements)</a:t>
            </a:r>
          </a:p>
          <a:p>
            <a:r>
              <a:rPr lang="en-US" dirty="0" smtClean="0"/>
              <a:t>55% of the </a:t>
            </a:r>
            <a:r>
              <a:rPr lang="en-US" dirty="0" err="1" smtClean="0"/>
              <a:t>ASes</a:t>
            </a:r>
            <a:r>
              <a:rPr lang="en-US" dirty="0" smtClean="0"/>
              <a:t> announce </a:t>
            </a:r>
            <a:r>
              <a:rPr lang="en-US" b="1" dirty="0" smtClean="0"/>
              <a:t>no</a:t>
            </a:r>
            <a:r>
              <a:rPr lang="en-US" dirty="0" smtClean="0"/>
              <a:t> more specifics</a:t>
            </a:r>
          </a:p>
          <a:p>
            <a:r>
              <a:rPr lang="en-US" dirty="0" smtClean="0"/>
              <a:t>The top 20 </a:t>
            </a:r>
            <a:r>
              <a:rPr lang="en-US" dirty="0" err="1" smtClean="0"/>
              <a:t>ASes</a:t>
            </a:r>
            <a:r>
              <a:rPr lang="en-US" dirty="0" smtClean="0"/>
              <a:t> announce 40,404 more specifics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42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Top 20 of V4 More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   AS	</a:t>
            </a:r>
            <a:r>
              <a:rPr lang="en-US" sz="1200" dirty="0" err="1" smtClean="0"/>
              <a:t>Agg’s</a:t>
            </a:r>
            <a:r>
              <a:rPr lang="en-US" sz="1200" dirty="0" smtClean="0"/>
              <a:t> More Specifics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7029 	   148 	    4,275 	WINDSTREAM </a:t>
            </a:r>
            <a:r>
              <a:rPr lang="en-US" sz="1200" dirty="0"/>
              <a:t>- </a:t>
            </a:r>
            <a:r>
              <a:rPr lang="en-US" sz="1200" dirty="0" err="1"/>
              <a:t>Windstream</a:t>
            </a:r>
            <a:r>
              <a:rPr lang="en-US" sz="1200" dirty="0"/>
              <a:t> Communications </a:t>
            </a:r>
            <a:r>
              <a:rPr lang="en-US" sz="1200" dirty="0" err="1"/>
              <a:t>Inc</a:t>
            </a:r>
            <a:r>
              <a:rPr lang="en-US" sz="1200" dirty="0"/>
              <a:t>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6389 	     50 	    2,979 	BELLSOUTH</a:t>
            </a:r>
            <a:r>
              <a:rPr lang="en-US" sz="1200" dirty="0"/>
              <a:t>-NET-BLK - </a:t>
            </a:r>
            <a:r>
              <a:rPr lang="en-US" sz="1200" dirty="0" err="1"/>
              <a:t>BellSouth.net</a:t>
            </a:r>
            <a:r>
              <a:rPr lang="en-US" sz="1200" dirty="0"/>
              <a:t>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s-ES_tradnl" sz="1200" dirty="0" smtClean="0"/>
              <a:t>28573 	   685 	    2,727 	NET </a:t>
            </a:r>
            <a:r>
              <a:rPr lang="es-ES_tradnl" sz="1200" dirty="0" err="1" smtClean="0"/>
              <a:t>Servi</a:t>
            </a:r>
            <a:r>
              <a:rPr lang="es-ES_tradnl" sz="1200" dirty="0" err="1"/>
              <a:t>c</a:t>
            </a:r>
            <a:r>
              <a:rPr lang="es-ES_tradnl" sz="1200" dirty="0" err="1" smtClean="0"/>
              <a:t>os</a:t>
            </a:r>
            <a:r>
              <a:rPr lang="es-ES_tradnl" sz="1200" dirty="0" smtClean="0"/>
              <a:t> </a:t>
            </a:r>
            <a:r>
              <a:rPr lang="es-ES_tradnl" sz="1200" dirty="0"/>
              <a:t>de </a:t>
            </a:r>
            <a:r>
              <a:rPr lang="es-ES_tradnl" sz="1200" dirty="0" err="1" smtClean="0"/>
              <a:t>Comunicatio</a:t>
            </a:r>
            <a:r>
              <a:rPr lang="es-ES_tradnl" sz="1200" dirty="0" smtClean="0"/>
              <a:t> </a:t>
            </a:r>
            <a:r>
              <a:rPr lang="es-ES_tradnl" sz="1200" dirty="0"/>
              <a:t>S.A. BR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l-PL" sz="1200" dirty="0" smtClean="0"/>
              <a:t>17974 	   224 	    2,511 	TELKOMNET</a:t>
            </a:r>
            <a:r>
              <a:rPr lang="pl-PL" sz="1200" dirty="0"/>
              <a:t>-AS2-AP PT </a:t>
            </a:r>
            <a:r>
              <a:rPr lang="pl-PL" sz="1200" dirty="0" err="1"/>
              <a:t>Telekomunikasi</a:t>
            </a:r>
            <a:r>
              <a:rPr lang="pl-PL" sz="1200" dirty="0"/>
              <a:t> </a:t>
            </a:r>
            <a:r>
              <a:rPr lang="pl-PL" sz="1200" dirty="0" err="1"/>
              <a:t>Indonesia</a:t>
            </a:r>
            <a:r>
              <a:rPr lang="pl-PL" sz="1200" dirty="0"/>
              <a:t> ID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l-PL" sz="1200" dirty="0" smtClean="0"/>
              <a:t>4323 	   449 	    2,486 	TWTC </a:t>
            </a:r>
            <a:r>
              <a:rPr lang="pl-PL" sz="1200" dirty="0"/>
              <a:t>- </a:t>
            </a:r>
            <a:r>
              <a:rPr lang="pl-PL" sz="1200" dirty="0" err="1"/>
              <a:t>tw</a:t>
            </a:r>
            <a:r>
              <a:rPr lang="pl-PL" sz="1200" dirty="0"/>
              <a:t> telecom </a:t>
            </a:r>
            <a:r>
              <a:rPr lang="pl-PL" sz="1200" dirty="0" err="1"/>
              <a:t>holdings</a:t>
            </a:r>
            <a:r>
              <a:rPr lang="pl-PL" sz="1200" dirty="0"/>
              <a:t>, </a:t>
            </a:r>
            <a:r>
              <a:rPr lang="pl-PL" sz="1200" dirty="0" err="1"/>
              <a:t>inc.</a:t>
            </a:r>
            <a:r>
              <a:rPr lang="pl-PL" sz="1200" dirty="0"/>
              <a:t>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fr-FR" sz="1200" dirty="0" smtClean="0"/>
              <a:t>22773 	   159 	    2,167 	ASN</a:t>
            </a:r>
            <a:r>
              <a:rPr lang="fr-FR" sz="1200" dirty="0"/>
              <a:t>-CXA-ALL-CCI-22773-RDC - Cox Communications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1785 	   121 	    2,030 	AS</a:t>
            </a:r>
            <a:r>
              <a:rPr lang="en-US" sz="1200" dirty="0"/>
              <a:t>-PAETEC-NET - </a:t>
            </a:r>
            <a:r>
              <a:rPr lang="en-US" sz="1200" dirty="0" err="1"/>
              <a:t>PaeTec</a:t>
            </a:r>
            <a:r>
              <a:rPr lang="en-US" sz="1200" dirty="0"/>
              <a:t> Communications,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18566 	     19 	    2,029 	MEGAPATH5</a:t>
            </a:r>
            <a:r>
              <a:rPr lang="en-US" sz="1200" dirty="0"/>
              <a:t>-US - </a:t>
            </a:r>
            <a:r>
              <a:rPr lang="en-US" sz="1200" dirty="0" err="1"/>
              <a:t>MegaPath</a:t>
            </a:r>
            <a:r>
              <a:rPr lang="en-US" sz="1200" dirty="0"/>
              <a:t> Corporation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7545  	   113 	    2,023 	TPG</a:t>
            </a:r>
            <a:r>
              <a:rPr lang="en-US" sz="1200" dirty="0"/>
              <a:t>-INTERNET-AP TPG Telecom Limited AU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36998 	       5 	    1,800 	SDN</a:t>
            </a:r>
            <a:r>
              <a:rPr lang="en-US" sz="1200" dirty="0"/>
              <a:t>-MOBITEL SD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t-BR" sz="1200" dirty="0" smtClean="0"/>
              <a:t>18881 	     22 	    1,774 	Global </a:t>
            </a:r>
            <a:r>
              <a:rPr lang="pt-BR" sz="1200" dirty="0"/>
              <a:t>Village Telecom BR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sv-SE" sz="1200" dirty="0" smtClean="0"/>
              <a:t>8402 	     14 	    1,726 	CORBINA</a:t>
            </a:r>
            <a:r>
              <a:rPr lang="sv-SE" sz="1200" dirty="0"/>
              <a:t>-AS OJSC "</a:t>
            </a:r>
            <a:r>
              <a:rPr lang="sv-SE" sz="1200" dirty="0" err="1"/>
              <a:t>Vimpelcom</a:t>
            </a:r>
            <a:r>
              <a:rPr lang="sv-SE" sz="1200" dirty="0"/>
              <a:t>" RU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u-HU" sz="1200" dirty="0" smtClean="0"/>
              <a:t>10620 	1,035 	    1,661 	Telmex </a:t>
            </a:r>
            <a:r>
              <a:rPr lang="hu-HU" sz="1200" dirty="0"/>
              <a:t>Colombia S.A. </a:t>
            </a:r>
            <a:r>
              <a:rPr lang="hu-HU" sz="1200" dirty="0" smtClean="0"/>
              <a:t>CO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4755 	   179 	    1,632 	TATACOMM</a:t>
            </a:r>
            <a:r>
              <a:rPr lang="en-US" sz="1200" dirty="0"/>
              <a:t>-AS TATA Communications formerly VSNL is Leading ISP 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t-BR" sz="1200" dirty="0" smtClean="0"/>
              <a:t>4766 	   564 	    1,591 	KIXS</a:t>
            </a:r>
            <a:r>
              <a:rPr lang="pt-BR" sz="1200" dirty="0"/>
              <a:t>-AS-KR </a:t>
            </a:r>
            <a:r>
              <a:rPr lang="pt-BR" sz="1200" dirty="0" err="1"/>
              <a:t>Korea</a:t>
            </a:r>
            <a:r>
              <a:rPr lang="pt-BR" sz="1200" dirty="0"/>
              <a:t> Telecom KR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7552 	     26 	    1,232 	VIETEL</a:t>
            </a:r>
            <a:r>
              <a:rPr lang="en-US" sz="1200" dirty="0"/>
              <a:t>-AS-AP </a:t>
            </a:r>
            <a:r>
              <a:rPr lang="en-US" sz="1200" dirty="0" err="1"/>
              <a:t>Viettel</a:t>
            </a:r>
            <a:r>
              <a:rPr lang="en-US" sz="1200" dirty="0"/>
              <a:t> Corporation VN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u-HU" sz="1200" dirty="0" smtClean="0"/>
              <a:t>9829 	   371 	    1,189 	BSNL</a:t>
            </a:r>
            <a:r>
              <a:rPr lang="hu-HU" sz="1200" dirty="0"/>
              <a:t>-NIB National Internet Backbone 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7011 	       8 	    1,164 	FRONTIER</a:t>
            </a:r>
            <a:r>
              <a:rPr lang="en-US" sz="1200" dirty="0"/>
              <a:t>-AND-CITIZENS - Frontier Communications of America, Inc. </a:t>
            </a:r>
            <a:r>
              <a:rPr lang="en-US" sz="1200" dirty="0" smtClean="0"/>
              <a:t>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9498 	     53 	    1,159 	BBIL</a:t>
            </a:r>
            <a:r>
              <a:rPr lang="en-US" sz="1200" dirty="0"/>
              <a:t>-AP BHARTI </a:t>
            </a:r>
            <a:r>
              <a:rPr lang="en-US" sz="1200" dirty="0" err="1"/>
              <a:t>Airtel</a:t>
            </a:r>
            <a:r>
              <a:rPr lang="en-US" sz="1200" dirty="0"/>
              <a:t> Ltd. 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l-PL" sz="1200" dirty="0" smtClean="0"/>
              <a:t>5617 	     36 	    1,150 	TPNET </a:t>
            </a:r>
            <a:r>
              <a:rPr lang="pl-PL" sz="1200" dirty="0"/>
              <a:t>Telekomunikacja Polska S.A. PL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ro-RO" sz="1200" dirty="0" smtClean="0"/>
              <a:t>20940 	   119 	    1,099 	AKAMAI</a:t>
            </a:r>
            <a:r>
              <a:rPr lang="ro-RO" sz="1200" dirty="0"/>
              <a:t>-ASN1 Akamai International B.V. US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 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99341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3" b="-3346"/>
          <a:stretch/>
        </p:blipFill>
        <p:spPr>
          <a:xfrm>
            <a:off x="457200" y="1185333"/>
            <a:ext cx="8229600" cy="54715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0472" y="3477973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5760" y="4857718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87826" y="3622404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56473" y="4909874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95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" b="-2537"/>
          <a:stretch/>
        </p:blipFill>
        <p:spPr>
          <a:xfrm>
            <a:off x="457200" y="1195917"/>
            <a:ext cx="8229600" cy="5418665"/>
          </a:xfrm>
        </p:spPr>
      </p:pic>
    </p:spTree>
    <p:extLst>
      <p:ext uri="{BB962C8B-B14F-4D97-AF65-F5344CB8AC3E}">
        <p14:creationId xmlns:p14="http://schemas.microsoft.com/office/powerpoint/2010/main" val="3958213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6" b="-2823"/>
          <a:stretch/>
        </p:blipFill>
        <p:spPr>
          <a:xfrm>
            <a:off x="457200" y="766895"/>
            <a:ext cx="8229600" cy="5714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/>
          <a:lstStyle/>
          <a:p>
            <a:r>
              <a:rPr lang="en-US" dirty="0" smtClean="0"/>
              <a:t>Does everyone see this?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3855" y="1274375"/>
            <a:ext cx="49808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% of entries that are more specific</a:t>
            </a:r>
          </a:p>
          <a:p>
            <a:r>
              <a:rPr lang="en-US" dirty="0">
                <a:latin typeface="AhnbergHand"/>
                <a:cs typeface="AhnbergHand"/>
              </a:rPr>
              <a:t> </a:t>
            </a:r>
            <a:r>
              <a:rPr lang="en-US" dirty="0" smtClean="0">
                <a:latin typeface="AhnbergHand"/>
                <a:cs typeface="AhnbergHand"/>
              </a:rPr>
              <a:t>  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25165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75" b="-2631"/>
          <a:stretch/>
        </p:blipFill>
        <p:spPr>
          <a:xfrm>
            <a:off x="775318" y="1315152"/>
            <a:ext cx="7445829" cy="52281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much V6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667975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020648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the daily top 10 </a:t>
            </a:r>
            <a:r>
              <a:rPr lang="en-US" dirty="0" err="1" smtClean="0"/>
              <a:t>ASes</a:t>
            </a:r>
            <a:r>
              <a:rPr lang="en-US" dirty="0" smtClean="0"/>
              <a:t> of advertisers of more specifics over the past 3 years and track the number of more specifics advertised by these </a:t>
            </a:r>
            <a:r>
              <a:rPr lang="en-US" dirty="0" err="1" smtClean="0"/>
              <a:t>ASes</a:t>
            </a:r>
            <a:r>
              <a:rPr lang="en-US" dirty="0" smtClean="0"/>
              <a:t> over the entire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06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352928" cy="1143000"/>
          </a:xfrm>
        </p:spPr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45" y="818404"/>
            <a:ext cx="8776851" cy="483446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600" dirty="0" smtClean="0"/>
              <a:t>AS’s seen to be advertising the highest number of more specifics over the past 3 years: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b="1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 smtClean="0"/>
              <a:t>1785 	AS</a:t>
            </a:r>
            <a:r>
              <a:rPr lang="en-US" sz="1200" dirty="0"/>
              <a:t>-PAETEC-NET - </a:t>
            </a:r>
            <a:r>
              <a:rPr lang="en-US" sz="1200" dirty="0" err="1"/>
              <a:t>PaeTec</a:t>
            </a:r>
            <a:r>
              <a:rPr lang="en-US" sz="1200" dirty="0"/>
              <a:t> Communications,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2118 </a:t>
            </a:r>
            <a:r>
              <a:rPr lang="en-US" sz="1200" dirty="0" smtClean="0"/>
              <a:t>	RELCOM</a:t>
            </a:r>
            <a:r>
              <a:rPr lang="en-US" sz="1200" dirty="0"/>
              <a:t>-AS OOO "NPO </a:t>
            </a:r>
            <a:r>
              <a:rPr lang="en-US" sz="1200" dirty="0" err="1"/>
              <a:t>Relcom</a:t>
            </a:r>
            <a:r>
              <a:rPr lang="en-US" sz="1200" dirty="0"/>
              <a:t>" RU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3352 </a:t>
            </a:r>
            <a:r>
              <a:rPr lang="en-US" sz="1200" dirty="0" smtClean="0"/>
              <a:t>	TELEFONICA</a:t>
            </a:r>
            <a:r>
              <a:rPr lang="en-US" sz="1200" dirty="0"/>
              <a:t>-DATA-ESPANA TELEFONICA DE ESPANA ES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3356 </a:t>
            </a:r>
            <a:r>
              <a:rPr lang="en-US" sz="1200" dirty="0" smtClean="0"/>
              <a:t>	LEVEL3 </a:t>
            </a:r>
            <a:r>
              <a:rPr lang="en-US" sz="1200" dirty="0"/>
              <a:t>Level 3 Communications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4323 </a:t>
            </a:r>
            <a:r>
              <a:rPr lang="en-US" sz="1200" dirty="0" smtClean="0"/>
              <a:t>	TWTC </a:t>
            </a:r>
            <a:r>
              <a:rPr lang="en-US" sz="1200" dirty="0"/>
              <a:t>- </a:t>
            </a:r>
            <a:r>
              <a:rPr lang="en-US" sz="1200" dirty="0" err="1"/>
              <a:t>tw</a:t>
            </a:r>
            <a:r>
              <a:rPr lang="en-US" sz="1200" dirty="0"/>
              <a:t> telecom holdings, </a:t>
            </a:r>
            <a:r>
              <a:rPr lang="en-US" sz="1200" dirty="0" err="1"/>
              <a:t>inc.</a:t>
            </a:r>
            <a:r>
              <a:rPr lang="en-US" sz="1200" dirty="0"/>
              <a:t>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4538 </a:t>
            </a:r>
            <a:r>
              <a:rPr lang="en-US" sz="1200" dirty="0" smtClean="0"/>
              <a:t>	ERX</a:t>
            </a:r>
            <a:r>
              <a:rPr lang="en-US" sz="1200" dirty="0"/>
              <a:t>-CERNET-BKB China Education and Research Network Center CN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4755 </a:t>
            </a:r>
            <a:r>
              <a:rPr lang="en-US" sz="1200" dirty="0" smtClean="0"/>
              <a:t>	TATACOMM</a:t>
            </a:r>
            <a:r>
              <a:rPr lang="en-US" sz="1200" dirty="0"/>
              <a:t>-AS TATA Communications formerly VSNL is Leading ISP 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4766 </a:t>
            </a:r>
            <a:r>
              <a:rPr lang="en-US" sz="1200" dirty="0" smtClean="0"/>
              <a:t>	KIXS</a:t>
            </a:r>
            <a:r>
              <a:rPr lang="en-US" sz="1200" dirty="0"/>
              <a:t>-AS-KR Korea Telecom KR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6389 </a:t>
            </a:r>
            <a:r>
              <a:rPr lang="en-US" sz="1200" dirty="0" smtClean="0"/>
              <a:t>	BELLSOUTH</a:t>
            </a:r>
            <a:r>
              <a:rPr lang="en-US" sz="1200" dirty="0"/>
              <a:t>-NET-BLK - </a:t>
            </a:r>
            <a:r>
              <a:rPr lang="en-US" sz="1200" dirty="0" err="1"/>
              <a:t>BellSouth.net</a:t>
            </a:r>
            <a:r>
              <a:rPr lang="en-US" sz="1200" dirty="0"/>
              <a:t>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6503 </a:t>
            </a:r>
            <a:r>
              <a:rPr lang="tr-TR" sz="1200" dirty="0" smtClean="0"/>
              <a:t>	</a:t>
            </a:r>
            <a:r>
              <a:rPr lang="tr-TR" sz="1200" dirty="0" err="1" smtClean="0"/>
              <a:t>Axtel</a:t>
            </a:r>
            <a:r>
              <a:rPr lang="tr-TR" sz="1200" dirty="0"/>
              <a:t>, S.A.B. de C.V. MX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7011 </a:t>
            </a:r>
            <a:r>
              <a:rPr lang="tr-TR" sz="1200" dirty="0" smtClean="0"/>
              <a:t>	FRONTIER</a:t>
            </a:r>
            <a:r>
              <a:rPr lang="tr-TR" sz="1200" dirty="0"/>
              <a:t>-AND-CITIZENS - </a:t>
            </a:r>
            <a:r>
              <a:rPr lang="tr-TR" sz="1200" dirty="0" err="1"/>
              <a:t>Frontier</a:t>
            </a:r>
            <a:r>
              <a:rPr lang="tr-TR" sz="1200" dirty="0"/>
              <a:t> Communications of </a:t>
            </a:r>
            <a:r>
              <a:rPr lang="tr-TR" sz="1200" dirty="0" err="1"/>
              <a:t>America</a:t>
            </a:r>
            <a:r>
              <a:rPr lang="tr-TR" sz="1200" dirty="0"/>
              <a:t>,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7029 </a:t>
            </a:r>
            <a:r>
              <a:rPr lang="tr-TR" sz="1200" dirty="0" smtClean="0"/>
              <a:t>	WINDSTREAM </a:t>
            </a:r>
            <a:r>
              <a:rPr lang="tr-TR" sz="1200" dirty="0"/>
              <a:t>- </a:t>
            </a:r>
            <a:r>
              <a:rPr lang="tr-TR" sz="1200" dirty="0" err="1"/>
              <a:t>Windstream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7545 </a:t>
            </a:r>
            <a:r>
              <a:rPr lang="tr-TR" sz="1200" dirty="0" smtClean="0"/>
              <a:t>	TPG</a:t>
            </a:r>
            <a:r>
              <a:rPr lang="tr-TR" sz="1200" dirty="0"/>
              <a:t>-INTERNET-AP TPG </a:t>
            </a:r>
            <a:r>
              <a:rPr lang="tr-TR" sz="1200" dirty="0" err="1"/>
              <a:t>Telecom</a:t>
            </a:r>
            <a:r>
              <a:rPr lang="tr-TR" sz="1200" dirty="0"/>
              <a:t> Limited AU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8402 </a:t>
            </a:r>
            <a:r>
              <a:rPr lang="tr-TR" sz="1200" dirty="0" smtClean="0"/>
              <a:t>	CORBINA</a:t>
            </a:r>
            <a:r>
              <a:rPr lang="tr-TR" sz="1200" dirty="0"/>
              <a:t>-AS OJSC "</a:t>
            </a:r>
            <a:r>
              <a:rPr lang="tr-TR" sz="1200" dirty="0" err="1"/>
              <a:t>Vimpelcom</a:t>
            </a:r>
            <a:r>
              <a:rPr lang="tr-TR" sz="1200" dirty="0"/>
              <a:t>" RU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 smtClean="0"/>
              <a:t>10620	</a:t>
            </a:r>
            <a:r>
              <a:rPr lang="tr-TR" sz="1200" dirty="0" err="1" smtClean="0"/>
              <a:t>Telmex</a:t>
            </a:r>
            <a:r>
              <a:rPr lang="tr-TR" sz="1200" dirty="0" smtClean="0"/>
              <a:t> </a:t>
            </a:r>
            <a:r>
              <a:rPr lang="tr-TR" sz="1200" dirty="0" err="1"/>
              <a:t>Colombia</a:t>
            </a:r>
            <a:r>
              <a:rPr lang="tr-TR" sz="1200" dirty="0"/>
              <a:t> S.A. CO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11492 </a:t>
            </a:r>
            <a:r>
              <a:rPr lang="tr-TR" sz="1200" dirty="0" smtClean="0"/>
              <a:t>	CABLEONE </a:t>
            </a:r>
            <a:r>
              <a:rPr lang="tr-TR" sz="1200" dirty="0"/>
              <a:t>- CABLE ONE, INC.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15557 </a:t>
            </a:r>
            <a:r>
              <a:rPr lang="tr-TR" sz="1200" dirty="0" smtClean="0"/>
              <a:t>	LDCOMNET </a:t>
            </a:r>
            <a:r>
              <a:rPr lang="tr-TR" sz="1200" dirty="0" err="1"/>
              <a:t>Societe</a:t>
            </a:r>
            <a:r>
              <a:rPr lang="tr-TR" sz="1200" dirty="0"/>
              <a:t> </a:t>
            </a:r>
            <a:r>
              <a:rPr lang="tr-TR" sz="1200" dirty="0" err="1"/>
              <a:t>Francaise</a:t>
            </a:r>
            <a:r>
              <a:rPr lang="tr-TR" sz="1200" dirty="0"/>
              <a:t> </a:t>
            </a:r>
            <a:r>
              <a:rPr lang="tr-TR" sz="1200" dirty="0" err="1"/>
              <a:t>du</a:t>
            </a:r>
            <a:r>
              <a:rPr lang="tr-TR" sz="1200" dirty="0"/>
              <a:t> </a:t>
            </a:r>
            <a:r>
              <a:rPr lang="tr-TR" sz="1200" dirty="0" err="1"/>
              <a:t>Radiotelephone</a:t>
            </a:r>
            <a:r>
              <a:rPr lang="tr-TR" sz="1200" dirty="0"/>
              <a:t> S.A FR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17974 </a:t>
            </a:r>
            <a:r>
              <a:rPr lang="tr-TR" sz="1200" dirty="0" smtClean="0"/>
              <a:t>	TELKOMNET</a:t>
            </a:r>
            <a:r>
              <a:rPr lang="tr-TR" sz="1200" dirty="0"/>
              <a:t>-AS2-AP PT </a:t>
            </a:r>
            <a:r>
              <a:rPr lang="tr-TR" sz="1200" dirty="0" err="1"/>
              <a:t>Telekomunikasi</a:t>
            </a:r>
            <a:r>
              <a:rPr lang="tr-TR" sz="1200" dirty="0"/>
              <a:t> </a:t>
            </a:r>
            <a:r>
              <a:rPr lang="tr-TR" sz="1200" dirty="0" err="1"/>
              <a:t>Indonesia</a:t>
            </a:r>
            <a:r>
              <a:rPr lang="tr-TR" sz="1200" dirty="0"/>
              <a:t> ID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18566 </a:t>
            </a:r>
            <a:r>
              <a:rPr lang="tr-TR" sz="1200" dirty="0" smtClean="0"/>
              <a:t>	MEGAPATH5</a:t>
            </a:r>
            <a:r>
              <a:rPr lang="tr-TR" sz="1200" dirty="0"/>
              <a:t>-US - </a:t>
            </a:r>
            <a:r>
              <a:rPr lang="tr-TR" sz="1200" dirty="0" err="1"/>
              <a:t>MegaPath</a:t>
            </a:r>
            <a:r>
              <a:rPr lang="tr-TR" sz="1200" dirty="0"/>
              <a:t> Corporation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22773 </a:t>
            </a:r>
            <a:r>
              <a:rPr lang="tr-TR" sz="1200" dirty="0" smtClean="0"/>
              <a:t>	ASN</a:t>
            </a:r>
            <a:r>
              <a:rPr lang="tr-TR" sz="1200" dirty="0"/>
              <a:t>-CXA-ALL-CCI-22773-RDC - </a:t>
            </a:r>
            <a:r>
              <a:rPr lang="tr-TR" sz="1200" dirty="0" err="1"/>
              <a:t>Cox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28573 </a:t>
            </a:r>
            <a:r>
              <a:rPr lang="tr-TR" sz="1200" dirty="0" smtClean="0"/>
              <a:t>	NET </a:t>
            </a:r>
            <a:r>
              <a:rPr lang="tr-TR" sz="1200" dirty="0" err="1" smtClean="0"/>
              <a:t>Servicos</a:t>
            </a:r>
            <a:r>
              <a:rPr lang="tr-TR" sz="1200" dirty="0" smtClean="0"/>
              <a:t> </a:t>
            </a:r>
            <a:r>
              <a:rPr lang="tr-TR" sz="1200" dirty="0"/>
              <a:t>de </a:t>
            </a:r>
            <a:r>
              <a:rPr lang="tr-TR" sz="1200" dirty="0" err="1" smtClean="0"/>
              <a:t>Comunicatio</a:t>
            </a:r>
            <a:r>
              <a:rPr lang="tr-TR" sz="1200" dirty="0" smtClean="0"/>
              <a:t> </a:t>
            </a:r>
            <a:r>
              <a:rPr lang="tr-TR" sz="1200" dirty="0"/>
              <a:t>S.A. BR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33363 </a:t>
            </a:r>
            <a:r>
              <a:rPr lang="tr-TR" sz="1200" dirty="0" smtClean="0"/>
              <a:t>	BHN</a:t>
            </a:r>
            <a:r>
              <a:rPr lang="tr-TR" sz="1200" dirty="0"/>
              <a:t>-TAMPA - BRIGHT HOUSE NETWORKS, LLC 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tr-TR" sz="1200" dirty="0"/>
              <a:t>36998 </a:t>
            </a:r>
            <a:r>
              <a:rPr lang="tr-TR" sz="1200" dirty="0" smtClean="0"/>
              <a:t>	SDN</a:t>
            </a:r>
            <a:r>
              <a:rPr lang="tr-TR" sz="1200" dirty="0"/>
              <a:t>-MOBITEL SD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8511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... and No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7" b="-1042"/>
          <a:stretch/>
        </p:blipFill>
        <p:spPr>
          <a:xfrm>
            <a:off x="457200" y="1197764"/>
            <a:ext cx="8229600" cy="5367867"/>
          </a:xfrm>
        </p:spPr>
      </p:pic>
    </p:spTree>
    <p:extLst>
      <p:ext uri="{BB962C8B-B14F-4D97-AF65-F5344CB8AC3E}">
        <p14:creationId xmlns:p14="http://schemas.microsoft.com/office/powerpoint/2010/main" val="937750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Getting Any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effectively reducing the number of more specifics that are advertised into the global routing system</a:t>
            </a:r>
            <a:endParaRPr lang="en-US" dirty="0"/>
          </a:p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increasing the number of more specifics </a:t>
            </a:r>
          </a:p>
          <a:p>
            <a:r>
              <a:rPr lang="en-US" dirty="0" smtClean="0"/>
              <a:t>And some are consistently advertising a significant number of more specifics</a:t>
            </a:r>
          </a:p>
          <a:p>
            <a:r>
              <a:rPr lang="en-US" dirty="0" smtClean="0"/>
              <a:t>There is no net change in the overall distribution and characteristics of more specifics in the routing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68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Routing Table</a:t>
            </a:r>
            <a:r>
              <a:rPr lang="en-US" baseline="0" dirty="0" smtClean="0"/>
              <a:t> in 2012-2013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look at the recent past in a little more detail...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96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reasons why we see more specifics in the routing system include:</a:t>
            </a:r>
          </a:p>
          <a:p>
            <a:pPr lvl="1"/>
            <a:r>
              <a:rPr lang="en-US" dirty="0" smtClean="0"/>
              <a:t>Different origination (“hole punching” in an aggregate)</a:t>
            </a:r>
          </a:p>
          <a:p>
            <a:pPr lvl="1"/>
            <a:r>
              <a:rPr lang="en-US" dirty="0" smtClean="0"/>
              <a:t>Traffic engineering of incoming traffic flows across multiple inter-AS paths</a:t>
            </a:r>
          </a:p>
          <a:p>
            <a:pPr lvl="1"/>
            <a:r>
              <a:rPr lang="en-US" dirty="0" smtClean="0"/>
              <a:t>“protection” against route hijacking by advertising more specifics</a:t>
            </a:r>
          </a:p>
          <a:p>
            <a:pPr lvl="1"/>
            <a:r>
              <a:rPr lang="en-US" dirty="0" smtClean="0"/>
              <a:t>Poor routing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61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7012"/>
            <a:ext cx="8293281" cy="5822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352928" cy="1143000"/>
          </a:xfrm>
        </p:spPr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41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7012"/>
            <a:ext cx="8293281" cy="5822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352928" cy="1143000"/>
          </a:xfrm>
        </p:spPr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3463" y="3202680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4042" y="5048344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3965" y="2096271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17502" y="2088640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940861" y="3325640"/>
            <a:ext cx="846748" cy="322769"/>
          </a:xfrm>
          <a:custGeom>
            <a:avLst/>
            <a:gdLst>
              <a:gd name="connsiteX0" fmla="*/ 0 w 846748"/>
              <a:gd name="connsiteY0" fmla="*/ 10719 h 322769"/>
              <a:gd name="connsiteX1" fmla="*/ 178257 w 846748"/>
              <a:gd name="connsiteY1" fmla="*/ 10719 h 322769"/>
              <a:gd name="connsiteX2" fmla="*/ 623898 w 846748"/>
              <a:gd name="connsiteY2" fmla="*/ 122118 h 322769"/>
              <a:gd name="connsiteX3" fmla="*/ 724167 w 846748"/>
              <a:gd name="connsiteY3" fmla="*/ 322636 h 322769"/>
              <a:gd name="connsiteX4" fmla="*/ 846719 w 846748"/>
              <a:gd name="connsiteY4" fmla="*/ 155538 h 322769"/>
              <a:gd name="connsiteX5" fmla="*/ 713026 w 846748"/>
              <a:gd name="connsiteY5" fmla="*/ 311496 h 322769"/>
              <a:gd name="connsiteX6" fmla="*/ 479065 w 846748"/>
              <a:gd name="connsiteY6" fmla="*/ 255797 h 322769"/>
              <a:gd name="connsiteX7" fmla="*/ 713026 w 846748"/>
              <a:gd name="connsiteY7" fmla="*/ 300356 h 3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6748" h="322769">
                <a:moveTo>
                  <a:pt x="0" y="10719"/>
                </a:moveTo>
                <a:cubicBezTo>
                  <a:pt x="37137" y="1436"/>
                  <a:pt x="74274" y="-7847"/>
                  <a:pt x="178257" y="10719"/>
                </a:cubicBezTo>
                <a:cubicBezTo>
                  <a:pt x="282240" y="29285"/>
                  <a:pt x="532913" y="70132"/>
                  <a:pt x="623898" y="122118"/>
                </a:cubicBezTo>
                <a:cubicBezTo>
                  <a:pt x="714883" y="174104"/>
                  <a:pt x="687030" y="317066"/>
                  <a:pt x="724167" y="322636"/>
                </a:cubicBezTo>
                <a:cubicBezTo>
                  <a:pt x="761304" y="328206"/>
                  <a:pt x="848576" y="157395"/>
                  <a:pt x="846719" y="155538"/>
                </a:cubicBezTo>
                <a:cubicBezTo>
                  <a:pt x="844862" y="153681"/>
                  <a:pt x="774302" y="294786"/>
                  <a:pt x="713026" y="311496"/>
                </a:cubicBezTo>
                <a:cubicBezTo>
                  <a:pt x="651750" y="328206"/>
                  <a:pt x="479065" y="257654"/>
                  <a:pt x="479065" y="255797"/>
                </a:cubicBezTo>
                <a:cubicBezTo>
                  <a:pt x="479065" y="253940"/>
                  <a:pt x="596045" y="277148"/>
                  <a:pt x="713026" y="30035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4706537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7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9209"/>
            <a:ext cx="7974192" cy="55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352928" cy="1143000"/>
          </a:xfrm>
        </p:spPr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13463" y="2901900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4042" y="4747564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3965" y="1795491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17502" y="1787860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4405757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51733" y="3057861"/>
            <a:ext cx="813721" cy="687540"/>
          </a:xfrm>
          <a:custGeom>
            <a:avLst/>
            <a:gdLst>
              <a:gd name="connsiteX0" fmla="*/ 0 w 813721"/>
              <a:gd name="connsiteY0" fmla="*/ 0 h 687540"/>
              <a:gd name="connsiteX1" fmla="*/ 557052 w 813721"/>
              <a:gd name="connsiteY1" fmla="*/ 300778 h 687540"/>
              <a:gd name="connsiteX2" fmla="*/ 724167 w 813721"/>
              <a:gd name="connsiteY2" fmla="*/ 679534 h 687540"/>
              <a:gd name="connsiteX3" fmla="*/ 813295 w 813721"/>
              <a:gd name="connsiteY3" fmla="*/ 568135 h 687540"/>
              <a:gd name="connsiteX4" fmla="*/ 746449 w 813721"/>
              <a:gd name="connsiteY4" fmla="*/ 679534 h 687540"/>
              <a:gd name="connsiteX5" fmla="*/ 512488 w 813721"/>
              <a:gd name="connsiteY5" fmla="*/ 568135 h 68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721" h="687540">
                <a:moveTo>
                  <a:pt x="0" y="0"/>
                </a:moveTo>
                <a:cubicBezTo>
                  <a:pt x="218179" y="93761"/>
                  <a:pt x="436358" y="187522"/>
                  <a:pt x="557052" y="300778"/>
                </a:cubicBezTo>
                <a:cubicBezTo>
                  <a:pt x="677746" y="414034"/>
                  <a:pt x="681460" y="634975"/>
                  <a:pt x="724167" y="679534"/>
                </a:cubicBezTo>
                <a:cubicBezTo>
                  <a:pt x="766874" y="724093"/>
                  <a:pt x="809581" y="568135"/>
                  <a:pt x="813295" y="568135"/>
                </a:cubicBezTo>
                <a:cubicBezTo>
                  <a:pt x="817009" y="568135"/>
                  <a:pt x="796583" y="679534"/>
                  <a:pt x="746449" y="679534"/>
                </a:cubicBezTo>
                <a:cubicBezTo>
                  <a:pt x="696315" y="679534"/>
                  <a:pt x="512488" y="568135"/>
                  <a:pt x="512488" y="56813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19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more specifics experience a higher update rate than aggregate advertisements?</a:t>
            </a:r>
          </a:p>
          <a:p>
            <a:r>
              <a:rPr lang="en-US" dirty="0" smtClean="0"/>
              <a:t>Lets examine the past 3 years of updates and examine the daily count of prefix updates for root aggregates and more 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55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BGP Updates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1" y="1373618"/>
            <a:ext cx="7653887" cy="5374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3965" y="3149128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4042" y="5265610"/>
            <a:ext cx="19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Root Prefixes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3965" y="231353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Update Count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940152" y="5157192"/>
            <a:ext cx="521910" cy="323326"/>
          </a:xfrm>
          <a:custGeom>
            <a:avLst/>
            <a:gdLst>
              <a:gd name="connsiteX0" fmla="*/ 0 w 521910"/>
              <a:gd name="connsiteY0" fmla="*/ 323326 h 323326"/>
              <a:gd name="connsiteX1" fmla="*/ 476225 w 521910"/>
              <a:gd name="connsiteY1" fmla="*/ 15153 h 323326"/>
              <a:gd name="connsiteX2" fmla="*/ 233444 w 521910"/>
              <a:gd name="connsiteY2" fmla="*/ 43169 h 323326"/>
              <a:gd name="connsiteX3" fmla="*/ 494901 w 521910"/>
              <a:gd name="connsiteY3" fmla="*/ 5815 h 323326"/>
              <a:gd name="connsiteX4" fmla="*/ 513576 w 521910"/>
              <a:gd name="connsiteY4" fmla="*/ 173909 h 32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910" h="323326">
                <a:moveTo>
                  <a:pt x="0" y="323326"/>
                </a:moveTo>
                <a:cubicBezTo>
                  <a:pt x="218659" y="192586"/>
                  <a:pt x="437318" y="61846"/>
                  <a:pt x="476225" y="15153"/>
                </a:cubicBezTo>
                <a:cubicBezTo>
                  <a:pt x="515132" y="-31540"/>
                  <a:pt x="230331" y="44725"/>
                  <a:pt x="233444" y="43169"/>
                </a:cubicBezTo>
                <a:cubicBezTo>
                  <a:pt x="236557" y="41613"/>
                  <a:pt x="448212" y="-15975"/>
                  <a:pt x="494901" y="5815"/>
                </a:cubicBezTo>
                <a:cubicBezTo>
                  <a:pt x="541590" y="27605"/>
                  <a:pt x="513576" y="173909"/>
                  <a:pt x="513576" y="17390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77780" y="3501008"/>
            <a:ext cx="1038348" cy="792088"/>
          </a:xfrm>
          <a:custGeom>
            <a:avLst/>
            <a:gdLst>
              <a:gd name="connsiteX0" fmla="*/ 74807 w 1038348"/>
              <a:gd name="connsiteY0" fmla="*/ 0 h 644360"/>
              <a:gd name="connsiteX1" fmla="*/ 93483 w 1038348"/>
              <a:gd name="connsiteY1" fmla="*/ 168094 h 644360"/>
              <a:gd name="connsiteX2" fmla="*/ 999245 w 1038348"/>
              <a:gd name="connsiteY2" fmla="*/ 541636 h 644360"/>
              <a:gd name="connsiteX3" fmla="*/ 887192 w 1038348"/>
              <a:gd name="connsiteY3" fmla="*/ 373542 h 644360"/>
              <a:gd name="connsiteX4" fmla="*/ 1008583 w 1038348"/>
              <a:gd name="connsiteY4" fmla="*/ 522959 h 644360"/>
              <a:gd name="connsiteX5" fmla="*/ 784477 w 1038348"/>
              <a:gd name="connsiteY5" fmla="*/ 644360 h 64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8348" h="644360">
                <a:moveTo>
                  <a:pt x="74807" y="0"/>
                </a:moveTo>
                <a:cubicBezTo>
                  <a:pt x="7108" y="38910"/>
                  <a:pt x="-60590" y="77821"/>
                  <a:pt x="93483" y="168094"/>
                </a:cubicBezTo>
                <a:cubicBezTo>
                  <a:pt x="247556" y="258367"/>
                  <a:pt x="866960" y="507395"/>
                  <a:pt x="999245" y="541636"/>
                </a:cubicBezTo>
                <a:cubicBezTo>
                  <a:pt x="1131530" y="575877"/>
                  <a:pt x="885636" y="376655"/>
                  <a:pt x="887192" y="373542"/>
                </a:cubicBezTo>
                <a:cubicBezTo>
                  <a:pt x="888748" y="370429"/>
                  <a:pt x="1025702" y="477823"/>
                  <a:pt x="1008583" y="522959"/>
                </a:cubicBezTo>
                <a:cubicBezTo>
                  <a:pt x="991464" y="568095"/>
                  <a:pt x="887970" y="606227"/>
                  <a:pt x="784477" y="64436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39674" y="2764212"/>
            <a:ext cx="1155790" cy="895907"/>
          </a:xfrm>
          <a:custGeom>
            <a:avLst/>
            <a:gdLst>
              <a:gd name="connsiteX0" fmla="*/ 0 w 1155790"/>
              <a:gd name="connsiteY0" fmla="*/ 0 h 895907"/>
              <a:gd name="connsiteX1" fmla="*/ 550928 w 1155790"/>
              <a:gd name="connsiteY1" fmla="*/ 588329 h 895907"/>
              <a:gd name="connsiteX2" fmla="*/ 1129869 w 1155790"/>
              <a:gd name="connsiteY2" fmla="*/ 849808 h 895907"/>
              <a:gd name="connsiteX3" fmla="*/ 1064505 w 1155790"/>
              <a:gd name="connsiteY3" fmla="*/ 681714 h 895907"/>
              <a:gd name="connsiteX4" fmla="*/ 1148545 w 1155790"/>
              <a:gd name="connsiteY4" fmla="*/ 877824 h 895907"/>
              <a:gd name="connsiteX5" fmla="*/ 971127 w 1155790"/>
              <a:gd name="connsiteY5" fmla="*/ 887162 h 89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790" h="895907">
                <a:moveTo>
                  <a:pt x="0" y="0"/>
                </a:moveTo>
                <a:cubicBezTo>
                  <a:pt x="181308" y="223347"/>
                  <a:pt x="362617" y="446694"/>
                  <a:pt x="550928" y="588329"/>
                </a:cubicBezTo>
                <a:cubicBezTo>
                  <a:pt x="739239" y="729964"/>
                  <a:pt x="1044273" y="834244"/>
                  <a:pt x="1129869" y="849808"/>
                </a:cubicBezTo>
                <a:cubicBezTo>
                  <a:pt x="1215465" y="865372"/>
                  <a:pt x="1061392" y="677045"/>
                  <a:pt x="1064505" y="681714"/>
                </a:cubicBezTo>
                <a:cubicBezTo>
                  <a:pt x="1067618" y="686383"/>
                  <a:pt x="1164108" y="843583"/>
                  <a:pt x="1148545" y="877824"/>
                </a:cubicBezTo>
                <a:cubicBezTo>
                  <a:pt x="1132982" y="912065"/>
                  <a:pt x="971127" y="887162"/>
                  <a:pt x="971127" y="88716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108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143000"/>
          </a:xfrm>
        </p:spPr>
        <p:txBody>
          <a:bodyPr/>
          <a:lstStyle/>
          <a:p>
            <a:r>
              <a:rPr lang="en-US" dirty="0" smtClean="0"/>
              <a:t>Relatively Speaking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" y="1260941"/>
            <a:ext cx="7328012" cy="514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7153" y="4241819"/>
            <a:ext cx="19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Root Prefixes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912" y="2083523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198019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/>
              <a:t>Specifics and Updates</a:t>
            </a:r>
            <a:endParaRPr lang="en-US" dirty="0"/>
          </a:p>
        </p:txBody>
      </p:sp>
      <p:pic>
        <p:nvPicPr>
          <p:cNvPr id="4" name="Picture 3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808"/>
            <a:ext cx="4576432" cy="3213239"/>
          </a:xfrm>
          <a:prstGeom prst="rect">
            <a:avLst/>
          </a:prstGeom>
        </p:spPr>
      </p:pic>
      <p:pic>
        <p:nvPicPr>
          <p:cNvPr id="5" name="Picture 4" descr="Figure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29" y="2523808"/>
            <a:ext cx="4465371" cy="3135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3463" y="2126447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1723" y="5737047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254" y="1941781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706230" y="4696975"/>
            <a:ext cx="694102" cy="934173"/>
          </a:xfrm>
          <a:custGeom>
            <a:avLst/>
            <a:gdLst>
              <a:gd name="connsiteX0" fmla="*/ 0 w 694102"/>
              <a:gd name="connsiteY0" fmla="*/ 934173 h 934173"/>
              <a:gd name="connsiteX1" fmla="*/ 224106 w 694102"/>
              <a:gd name="connsiteY1" fmla="*/ 336505 h 934173"/>
              <a:gd name="connsiteX2" fmla="*/ 653643 w 694102"/>
              <a:gd name="connsiteY2" fmla="*/ 18994 h 934173"/>
              <a:gd name="connsiteX3" fmla="*/ 476226 w 694102"/>
              <a:gd name="connsiteY3" fmla="*/ 47010 h 934173"/>
              <a:gd name="connsiteX4" fmla="*/ 681657 w 694102"/>
              <a:gd name="connsiteY4" fmla="*/ 317 h 934173"/>
              <a:gd name="connsiteX5" fmla="*/ 672319 w 694102"/>
              <a:gd name="connsiteY5" fmla="*/ 75026 h 93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02" h="934173">
                <a:moveTo>
                  <a:pt x="0" y="934173"/>
                </a:moveTo>
                <a:cubicBezTo>
                  <a:pt x="57583" y="711604"/>
                  <a:pt x="115166" y="489035"/>
                  <a:pt x="224106" y="336505"/>
                </a:cubicBezTo>
                <a:cubicBezTo>
                  <a:pt x="333046" y="183975"/>
                  <a:pt x="611623" y="67243"/>
                  <a:pt x="653643" y="18994"/>
                </a:cubicBezTo>
                <a:cubicBezTo>
                  <a:pt x="695663" y="-29255"/>
                  <a:pt x="471557" y="50123"/>
                  <a:pt x="476226" y="47010"/>
                </a:cubicBezTo>
                <a:cubicBezTo>
                  <a:pt x="480895" y="43897"/>
                  <a:pt x="648975" y="-4352"/>
                  <a:pt x="681657" y="317"/>
                </a:cubicBezTo>
                <a:cubicBezTo>
                  <a:pt x="714339" y="4986"/>
                  <a:pt x="672319" y="75026"/>
                  <a:pt x="672319" y="7502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07974" y="4753324"/>
            <a:ext cx="786203" cy="877824"/>
          </a:xfrm>
          <a:custGeom>
            <a:avLst/>
            <a:gdLst>
              <a:gd name="connsiteX0" fmla="*/ 786203 w 786203"/>
              <a:gd name="connsiteY0" fmla="*/ 877824 h 877824"/>
              <a:gd name="connsiteX1" fmla="*/ 394017 w 786203"/>
              <a:gd name="connsiteY1" fmla="*/ 196109 h 877824"/>
              <a:gd name="connsiteX2" fmla="*/ 11169 w 786203"/>
              <a:gd name="connsiteY2" fmla="*/ 46692 h 877824"/>
              <a:gd name="connsiteX3" fmla="*/ 104547 w 786203"/>
              <a:gd name="connsiteY3" fmla="*/ 0 h 877824"/>
              <a:gd name="connsiteX4" fmla="*/ 1831 w 786203"/>
              <a:gd name="connsiteY4" fmla="*/ 56031 h 877824"/>
              <a:gd name="connsiteX5" fmla="*/ 48520 w 786203"/>
              <a:gd name="connsiteY5" fmla="*/ 149416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203" h="877824">
                <a:moveTo>
                  <a:pt x="786203" y="877824"/>
                </a:moveTo>
                <a:cubicBezTo>
                  <a:pt x="654696" y="606227"/>
                  <a:pt x="523189" y="334631"/>
                  <a:pt x="394017" y="196109"/>
                </a:cubicBezTo>
                <a:cubicBezTo>
                  <a:pt x="264845" y="57587"/>
                  <a:pt x="59414" y="79377"/>
                  <a:pt x="11169" y="46692"/>
                </a:cubicBezTo>
                <a:cubicBezTo>
                  <a:pt x="-37076" y="14007"/>
                  <a:pt x="106103" y="-1557"/>
                  <a:pt x="104547" y="0"/>
                </a:cubicBezTo>
                <a:cubicBezTo>
                  <a:pt x="102991" y="1556"/>
                  <a:pt x="11169" y="31128"/>
                  <a:pt x="1831" y="56031"/>
                </a:cubicBezTo>
                <a:cubicBezTo>
                  <a:pt x="-7507" y="80934"/>
                  <a:pt x="20506" y="115175"/>
                  <a:pt x="48520" y="14941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799575" y="2446701"/>
            <a:ext cx="375263" cy="1014433"/>
          </a:xfrm>
          <a:custGeom>
            <a:avLst/>
            <a:gdLst>
              <a:gd name="connsiteX0" fmla="*/ 375263 w 375263"/>
              <a:gd name="connsiteY0" fmla="*/ 0 h 1014433"/>
              <a:gd name="connsiteX1" fmla="*/ 225859 w 375263"/>
              <a:gd name="connsiteY1" fmla="*/ 765761 h 1014433"/>
              <a:gd name="connsiteX2" fmla="*/ 11090 w 375263"/>
              <a:gd name="connsiteY2" fmla="*/ 999225 h 1014433"/>
              <a:gd name="connsiteX3" fmla="*/ 29766 w 375263"/>
              <a:gd name="connsiteY3" fmla="*/ 877824 h 1014433"/>
              <a:gd name="connsiteX4" fmla="*/ 20428 w 375263"/>
              <a:gd name="connsiteY4" fmla="*/ 999225 h 1014433"/>
              <a:gd name="connsiteX5" fmla="*/ 160494 w 375263"/>
              <a:gd name="connsiteY5" fmla="*/ 1008564 h 101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263" h="1014433">
                <a:moveTo>
                  <a:pt x="375263" y="0"/>
                </a:moveTo>
                <a:cubicBezTo>
                  <a:pt x="330908" y="299612"/>
                  <a:pt x="286554" y="599224"/>
                  <a:pt x="225859" y="765761"/>
                </a:cubicBezTo>
                <a:cubicBezTo>
                  <a:pt x="165164" y="932298"/>
                  <a:pt x="43772" y="980548"/>
                  <a:pt x="11090" y="999225"/>
                </a:cubicBezTo>
                <a:cubicBezTo>
                  <a:pt x="-21592" y="1017902"/>
                  <a:pt x="28210" y="877824"/>
                  <a:pt x="29766" y="877824"/>
                </a:cubicBezTo>
                <a:cubicBezTo>
                  <a:pt x="31322" y="877824"/>
                  <a:pt x="-1360" y="977435"/>
                  <a:pt x="20428" y="999225"/>
                </a:cubicBezTo>
                <a:cubicBezTo>
                  <a:pt x="42216" y="1021015"/>
                  <a:pt x="101355" y="1014789"/>
                  <a:pt x="160494" y="100856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352255" y="2371993"/>
            <a:ext cx="1410365" cy="1839694"/>
          </a:xfrm>
          <a:custGeom>
            <a:avLst/>
            <a:gdLst>
              <a:gd name="connsiteX0" fmla="*/ 0 w 1410365"/>
              <a:gd name="connsiteY0" fmla="*/ 0 h 1839694"/>
              <a:gd name="connsiteX1" fmla="*/ 280133 w 1410365"/>
              <a:gd name="connsiteY1" fmla="*/ 784438 h 1839694"/>
              <a:gd name="connsiteX2" fmla="*/ 877750 w 1410365"/>
              <a:gd name="connsiteY2" fmla="*/ 1578215 h 1839694"/>
              <a:gd name="connsiteX3" fmla="*/ 1344638 w 1410365"/>
              <a:gd name="connsiteY3" fmla="*/ 1671601 h 1839694"/>
              <a:gd name="connsiteX4" fmla="*/ 1251260 w 1410365"/>
              <a:gd name="connsiteY4" fmla="*/ 1578215 h 1839694"/>
              <a:gd name="connsiteX5" fmla="*/ 1410002 w 1410365"/>
              <a:gd name="connsiteY5" fmla="*/ 1718293 h 1839694"/>
              <a:gd name="connsiteX6" fmla="*/ 1297949 w 1410365"/>
              <a:gd name="connsiteY6" fmla="*/ 1839694 h 183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365" h="1839694">
                <a:moveTo>
                  <a:pt x="0" y="0"/>
                </a:moveTo>
                <a:cubicBezTo>
                  <a:pt x="66920" y="260701"/>
                  <a:pt x="133841" y="521402"/>
                  <a:pt x="280133" y="784438"/>
                </a:cubicBezTo>
                <a:cubicBezTo>
                  <a:pt x="426425" y="1047474"/>
                  <a:pt x="700332" y="1430354"/>
                  <a:pt x="877750" y="1578215"/>
                </a:cubicBezTo>
                <a:cubicBezTo>
                  <a:pt x="1055168" y="1726076"/>
                  <a:pt x="1282386" y="1671601"/>
                  <a:pt x="1344638" y="1671601"/>
                </a:cubicBezTo>
                <a:cubicBezTo>
                  <a:pt x="1406890" y="1671601"/>
                  <a:pt x="1240366" y="1570433"/>
                  <a:pt x="1251260" y="1578215"/>
                </a:cubicBezTo>
                <a:cubicBezTo>
                  <a:pt x="1262154" y="1585997"/>
                  <a:pt x="1402221" y="1674713"/>
                  <a:pt x="1410002" y="1718293"/>
                </a:cubicBezTo>
                <a:cubicBezTo>
                  <a:pt x="1417783" y="1761873"/>
                  <a:pt x="1297949" y="1839694"/>
                  <a:pt x="1297949" y="183969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588618" y="2549425"/>
            <a:ext cx="2051388" cy="1738008"/>
          </a:xfrm>
          <a:custGeom>
            <a:avLst/>
            <a:gdLst>
              <a:gd name="connsiteX0" fmla="*/ 2051388 w 2051388"/>
              <a:gd name="connsiteY0" fmla="*/ 0 h 1738008"/>
              <a:gd name="connsiteX1" fmla="*/ 968208 w 2051388"/>
              <a:gd name="connsiteY1" fmla="*/ 1083272 h 1738008"/>
              <a:gd name="connsiteX2" fmla="*/ 53108 w 2051388"/>
              <a:gd name="connsiteY2" fmla="*/ 1680940 h 1738008"/>
              <a:gd name="connsiteX3" fmla="*/ 99797 w 2051388"/>
              <a:gd name="connsiteY3" fmla="*/ 1587554 h 1738008"/>
              <a:gd name="connsiteX4" fmla="*/ 15757 w 2051388"/>
              <a:gd name="connsiteY4" fmla="*/ 1727632 h 1738008"/>
              <a:gd name="connsiteX5" fmla="*/ 258538 w 2051388"/>
              <a:gd name="connsiteY5" fmla="*/ 1727632 h 173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1388" h="1738008">
                <a:moveTo>
                  <a:pt x="2051388" y="0"/>
                </a:moveTo>
                <a:cubicBezTo>
                  <a:pt x="1676321" y="401557"/>
                  <a:pt x="1301255" y="803115"/>
                  <a:pt x="968208" y="1083272"/>
                </a:cubicBezTo>
                <a:cubicBezTo>
                  <a:pt x="635161" y="1363429"/>
                  <a:pt x="197843" y="1596893"/>
                  <a:pt x="53108" y="1680940"/>
                </a:cubicBezTo>
                <a:cubicBezTo>
                  <a:pt x="-91627" y="1764987"/>
                  <a:pt x="106022" y="1579772"/>
                  <a:pt x="99797" y="1587554"/>
                </a:cubicBezTo>
                <a:cubicBezTo>
                  <a:pt x="93572" y="1595336"/>
                  <a:pt x="-10700" y="1704286"/>
                  <a:pt x="15757" y="1727632"/>
                </a:cubicBezTo>
                <a:cubicBezTo>
                  <a:pt x="42214" y="1750978"/>
                  <a:pt x="258538" y="1727632"/>
                  <a:pt x="258538" y="172763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770735" y="2549425"/>
            <a:ext cx="459794" cy="740674"/>
          </a:xfrm>
          <a:custGeom>
            <a:avLst/>
            <a:gdLst>
              <a:gd name="connsiteX0" fmla="*/ 0 w 459794"/>
              <a:gd name="connsiteY0" fmla="*/ 0 h 740674"/>
              <a:gd name="connsiteX1" fmla="*/ 149404 w 459794"/>
              <a:gd name="connsiteY1" fmla="*/ 476266 h 740674"/>
              <a:gd name="connsiteX2" fmla="*/ 448212 w 459794"/>
              <a:gd name="connsiteY2" fmla="*/ 728407 h 740674"/>
              <a:gd name="connsiteX3" fmla="*/ 401523 w 459794"/>
              <a:gd name="connsiteY3" fmla="*/ 616345 h 740674"/>
              <a:gd name="connsiteX4" fmla="*/ 429537 w 459794"/>
              <a:gd name="connsiteY4" fmla="*/ 728407 h 740674"/>
              <a:gd name="connsiteX5" fmla="*/ 270795 w 459794"/>
              <a:gd name="connsiteY5" fmla="*/ 737746 h 74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794" h="740674">
                <a:moveTo>
                  <a:pt x="0" y="0"/>
                </a:moveTo>
                <a:cubicBezTo>
                  <a:pt x="37351" y="177432"/>
                  <a:pt x="74702" y="354865"/>
                  <a:pt x="149404" y="476266"/>
                </a:cubicBezTo>
                <a:cubicBezTo>
                  <a:pt x="224106" y="597667"/>
                  <a:pt x="406192" y="705061"/>
                  <a:pt x="448212" y="728407"/>
                </a:cubicBezTo>
                <a:cubicBezTo>
                  <a:pt x="490232" y="751753"/>
                  <a:pt x="404635" y="616345"/>
                  <a:pt x="401523" y="616345"/>
                </a:cubicBezTo>
                <a:cubicBezTo>
                  <a:pt x="398411" y="616345"/>
                  <a:pt x="451325" y="708174"/>
                  <a:pt x="429537" y="728407"/>
                </a:cubicBezTo>
                <a:cubicBezTo>
                  <a:pt x="407749" y="748640"/>
                  <a:pt x="270795" y="737746"/>
                  <a:pt x="270795" y="7377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8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 more specifics generate a higher update rate than aggregate advertisements?</a:t>
            </a:r>
          </a:p>
          <a:p>
            <a:pPr marL="0" indent="0">
              <a:buNone/>
            </a:pPr>
            <a:endParaRPr lang="en-US" sz="2800" dirty="0"/>
          </a:p>
          <a:p>
            <a:pPr marL="800100" lvl="2" indent="0">
              <a:buNone/>
            </a:pPr>
            <a:r>
              <a:rPr lang="en-US" sz="1800" dirty="0" smtClean="0"/>
              <a:t>Yes – in terms of prefix updates, more specifics are some 4 times noisier than the aggregates in terms of update traffic totals</a:t>
            </a:r>
          </a:p>
          <a:p>
            <a:pPr marL="800100" lvl="2" indent="0">
              <a:buNone/>
            </a:pPr>
            <a:endParaRPr lang="en-US" sz="1800" dirty="0"/>
          </a:p>
          <a:p>
            <a:pPr marL="800100" lvl="2" indent="0">
              <a:buNone/>
            </a:pPr>
            <a:r>
              <a:rPr lang="en-US" sz="1800" dirty="0" smtClean="0"/>
              <a:t>More Specifics that “hole punch” (different origin AS) tend to be relatively noisier than other forms of more </a:t>
            </a:r>
            <a:r>
              <a:rPr lang="en-US" sz="1800" dirty="0" smtClean="0"/>
              <a:t>specifics. Is </a:t>
            </a:r>
            <a:r>
              <a:rPr lang="en-US" sz="1800" dirty="0" smtClean="0"/>
              <a:t>this because </a:t>
            </a:r>
            <a:r>
              <a:rPr lang="en-US" sz="1800" dirty="0" smtClean="0"/>
              <a:t>hole punching more specifics</a:t>
            </a:r>
            <a:r>
              <a:rPr lang="en-US" sz="1800" dirty="0" smtClean="0"/>
              <a:t> </a:t>
            </a:r>
            <a:r>
              <a:rPr lang="en-US" sz="1800" dirty="0" smtClean="0"/>
              <a:t>are less stable or </a:t>
            </a:r>
            <a:r>
              <a:rPr lang="en-US" sz="1800" dirty="0" smtClean="0"/>
              <a:t>are they “further away” and therefore noisier to converge?</a:t>
            </a:r>
            <a:endParaRPr lang="en-US" sz="1800" dirty="0"/>
          </a:p>
          <a:p>
            <a:pPr marL="800100" lvl="2" indent="0">
              <a:buNone/>
            </a:pPr>
            <a:endParaRPr lang="en-US" sz="1800" dirty="0" smtClean="0"/>
          </a:p>
          <a:p>
            <a:pPr marL="800100" lvl="2" indent="0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4179549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More Specifics</a:t>
            </a:r>
            <a:endParaRPr lang="en-US" dirty="0"/>
          </a:p>
        </p:txBody>
      </p:sp>
      <p:pic>
        <p:nvPicPr>
          <p:cNvPr id="4" name="Content Placeholder 3" descr="upds-fig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-2002"/>
          <a:stretch/>
        </p:blipFill>
        <p:spPr>
          <a:xfrm>
            <a:off x="876331" y="1417638"/>
            <a:ext cx="6671180" cy="5088542"/>
          </a:xfrm>
        </p:spPr>
      </p:pic>
      <p:cxnSp>
        <p:nvCxnSpPr>
          <p:cNvPr id="6" name="Straight Connector 5"/>
          <p:cNvCxnSpPr/>
          <p:nvPr/>
        </p:nvCxnSpPr>
        <p:spPr>
          <a:xfrm>
            <a:off x="1290614" y="4119446"/>
            <a:ext cx="61329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30110" y="3408234"/>
            <a:ext cx="12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Stable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0110" y="4469187"/>
            <a:ext cx="133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Stable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8001807" y="3862780"/>
            <a:ext cx="268447" cy="2592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flipV="1">
            <a:off x="7999332" y="4207279"/>
            <a:ext cx="268447" cy="2592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91591" y="2056600"/>
            <a:ext cx="1925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0684" y="2425932"/>
            <a:ext cx="27048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7199" y="5337420"/>
            <a:ext cx="3755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235776" y="2289484"/>
            <a:ext cx="1133237" cy="312271"/>
          </a:xfrm>
          <a:custGeom>
            <a:avLst/>
            <a:gdLst>
              <a:gd name="connsiteX0" fmla="*/ 59387 w 1133237"/>
              <a:gd name="connsiteY0" fmla="*/ 23187 h 312271"/>
              <a:gd name="connsiteX1" fmla="*/ 111012 w 1133237"/>
              <a:gd name="connsiteY1" fmla="*/ 12863 h 312271"/>
              <a:gd name="connsiteX2" fmla="*/ 1071229 w 1133237"/>
              <a:gd name="connsiteY2" fmla="*/ 178054 h 312271"/>
              <a:gd name="connsiteX3" fmla="*/ 978304 w 1133237"/>
              <a:gd name="connsiteY3" fmla="*/ 64485 h 312271"/>
              <a:gd name="connsiteX4" fmla="*/ 1133178 w 1133237"/>
              <a:gd name="connsiteY4" fmla="*/ 209027 h 312271"/>
              <a:gd name="connsiteX5" fmla="*/ 957655 w 1133237"/>
              <a:gd name="connsiteY5" fmla="*/ 312271 h 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237" h="312271">
                <a:moveTo>
                  <a:pt x="59387" y="23187"/>
                </a:moveTo>
                <a:cubicBezTo>
                  <a:pt x="879" y="5119"/>
                  <a:pt x="-57628" y="-12948"/>
                  <a:pt x="111012" y="12863"/>
                </a:cubicBezTo>
                <a:cubicBezTo>
                  <a:pt x="279652" y="38674"/>
                  <a:pt x="926680" y="169450"/>
                  <a:pt x="1071229" y="178054"/>
                </a:cubicBezTo>
                <a:cubicBezTo>
                  <a:pt x="1215778" y="186658"/>
                  <a:pt x="967979" y="59323"/>
                  <a:pt x="978304" y="64485"/>
                </a:cubicBezTo>
                <a:cubicBezTo>
                  <a:pt x="988629" y="69647"/>
                  <a:pt x="1136619" y="167729"/>
                  <a:pt x="1133178" y="209027"/>
                </a:cubicBezTo>
                <a:cubicBezTo>
                  <a:pt x="1129737" y="250325"/>
                  <a:pt x="957655" y="312271"/>
                  <a:pt x="957655" y="312271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56535" y="2746297"/>
            <a:ext cx="793362" cy="1152142"/>
          </a:xfrm>
          <a:custGeom>
            <a:avLst/>
            <a:gdLst>
              <a:gd name="connsiteX0" fmla="*/ 0 w 793362"/>
              <a:gd name="connsiteY0" fmla="*/ 0 h 1152142"/>
              <a:gd name="connsiteX1" fmla="*/ 320072 w 793362"/>
              <a:gd name="connsiteY1" fmla="*/ 268435 h 1152142"/>
              <a:gd name="connsiteX2" fmla="*/ 764044 w 793362"/>
              <a:gd name="connsiteY2" fmla="*/ 1115038 h 1152142"/>
              <a:gd name="connsiteX3" fmla="*/ 753719 w 793362"/>
              <a:gd name="connsiteY3" fmla="*/ 743359 h 1152142"/>
              <a:gd name="connsiteX4" fmla="*/ 774369 w 793362"/>
              <a:gd name="connsiteY4" fmla="*/ 1135687 h 1152142"/>
              <a:gd name="connsiteX5" fmla="*/ 516246 w 793362"/>
              <a:gd name="connsiteY5" fmla="*/ 1084065 h 115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362" h="1152142">
                <a:moveTo>
                  <a:pt x="0" y="0"/>
                </a:moveTo>
                <a:cubicBezTo>
                  <a:pt x="96365" y="41297"/>
                  <a:pt x="192731" y="82595"/>
                  <a:pt x="320072" y="268435"/>
                </a:cubicBezTo>
                <a:cubicBezTo>
                  <a:pt x="447413" y="454275"/>
                  <a:pt x="691770" y="1035884"/>
                  <a:pt x="764044" y="1115038"/>
                </a:cubicBezTo>
                <a:cubicBezTo>
                  <a:pt x="836319" y="1194192"/>
                  <a:pt x="751998" y="739918"/>
                  <a:pt x="753719" y="743359"/>
                </a:cubicBezTo>
                <a:cubicBezTo>
                  <a:pt x="755440" y="746800"/>
                  <a:pt x="813948" y="1078903"/>
                  <a:pt x="774369" y="1135687"/>
                </a:cubicBezTo>
                <a:cubicBezTo>
                  <a:pt x="734790" y="1192471"/>
                  <a:pt x="516246" y="1084065"/>
                  <a:pt x="516246" y="108406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554803" y="4938256"/>
            <a:ext cx="609264" cy="605961"/>
          </a:xfrm>
          <a:custGeom>
            <a:avLst/>
            <a:gdLst>
              <a:gd name="connsiteX0" fmla="*/ 0 w 609264"/>
              <a:gd name="connsiteY0" fmla="*/ 605961 h 605961"/>
              <a:gd name="connsiteX1" fmla="*/ 299422 w 609264"/>
              <a:gd name="connsiteY1" fmla="*/ 347850 h 605961"/>
              <a:gd name="connsiteX2" fmla="*/ 567870 w 609264"/>
              <a:gd name="connsiteY2" fmla="*/ 38117 h 605961"/>
              <a:gd name="connsiteX3" fmla="*/ 402671 w 609264"/>
              <a:gd name="connsiteY3" fmla="*/ 17469 h 605961"/>
              <a:gd name="connsiteX4" fmla="*/ 578195 w 609264"/>
              <a:gd name="connsiteY4" fmla="*/ 7144 h 605961"/>
              <a:gd name="connsiteX5" fmla="*/ 609169 w 609264"/>
              <a:gd name="connsiteY5" fmla="*/ 131037 h 60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64" h="605961">
                <a:moveTo>
                  <a:pt x="0" y="605961"/>
                </a:moveTo>
                <a:cubicBezTo>
                  <a:pt x="102388" y="524226"/>
                  <a:pt x="204777" y="442491"/>
                  <a:pt x="299422" y="347850"/>
                </a:cubicBezTo>
                <a:cubicBezTo>
                  <a:pt x="394067" y="253209"/>
                  <a:pt x="550662" y="93180"/>
                  <a:pt x="567870" y="38117"/>
                </a:cubicBezTo>
                <a:cubicBezTo>
                  <a:pt x="585078" y="-16947"/>
                  <a:pt x="400950" y="22631"/>
                  <a:pt x="402671" y="17469"/>
                </a:cubicBezTo>
                <a:cubicBezTo>
                  <a:pt x="404392" y="12307"/>
                  <a:pt x="543779" y="-11784"/>
                  <a:pt x="578195" y="7144"/>
                </a:cubicBezTo>
                <a:cubicBezTo>
                  <a:pt x="612611" y="26072"/>
                  <a:pt x="609169" y="131037"/>
                  <a:pt x="609169" y="1310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436"/>
          <a:stretch/>
        </p:blipFill>
        <p:spPr>
          <a:xfrm>
            <a:off x="693769" y="1096656"/>
            <a:ext cx="8229600" cy="5204195"/>
          </a:xfrm>
        </p:spPr>
      </p:pic>
      <p:sp>
        <p:nvSpPr>
          <p:cNvPr id="8" name="Rectangle 7"/>
          <p:cNvSpPr/>
          <p:nvPr/>
        </p:nvSpPr>
        <p:spPr>
          <a:xfrm>
            <a:off x="133474" y="1096656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5889234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143000"/>
          </a:xfrm>
        </p:spPr>
        <p:txBody>
          <a:bodyPr/>
          <a:lstStyle/>
          <a:p>
            <a:r>
              <a:rPr lang="en-US" dirty="0" smtClean="0"/>
              <a:t>IPv4 BGP Prefix Count 2011 - 2013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6123" y="583942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56402" y="583942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890" y="5662054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340,000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0" y="3521401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440,000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890" y="1402394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540,000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76842" y="583942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2213" y="583942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1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seeing?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profile of updates in BGP is dominated by the instability of the more specific announcements, which are 4 x more likely to experience instability compared to aggregate advertisements</a:t>
            </a:r>
          </a:p>
          <a:p>
            <a:r>
              <a:rPr lang="en-US" dirty="0" smtClean="0"/>
              <a:t>With the set of more specifics, “hole punching” (different origin AS, different AS Path) is consistently less stable than the other two types of more specifics.</a:t>
            </a:r>
          </a:p>
        </p:txBody>
      </p:sp>
    </p:spTree>
    <p:extLst>
      <p:ext uri="{BB962C8B-B14F-4D97-AF65-F5344CB8AC3E}">
        <p14:creationId xmlns:p14="http://schemas.microsoft.com/office/powerpoint/2010/main" val="2119880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37992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i="1" dirty="0" smtClean="0"/>
              <a:t>Could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Yes!</a:t>
            </a:r>
          </a:p>
          <a:p>
            <a:pPr marL="457200" lvl="1" indent="0">
              <a:buNone/>
            </a:pPr>
            <a:r>
              <a:rPr lang="en-US" sz="2400" dirty="0" smtClean="0"/>
              <a:t>A small number of networks originat</a:t>
            </a:r>
            <a:r>
              <a:rPr lang="en-US" sz="2400" dirty="0" smtClean="0"/>
              <a:t>e the bulk of the more specifics and the bulk of the BGP update traffic.</a:t>
            </a:r>
          </a:p>
          <a:p>
            <a:pPr marL="457200" lvl="1" indent="0">
              <a:buNone/>
            </a:pPr>
            <a:r>
              <a:rPr lang="en-US" sz="2400" dirty="0" smtClean="0"/>
              <a:t>Rationalizing more specific advertisements </a:t>
            </a:r>
            <a:r>
              <a:rPr lang="en-US" sz="2400" dirty="0" smtClean="0"/>
              <a:t>will both reduce table size and also reduce the level of dynamic update in the inter-domain environment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22317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i="1" dirty="0" smtClean="0"/>
              <a:t>Should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It can be difficult to justify the effort and the cost: the current growth rates of the routing table lie within relatively modest parameters of growth and still sit within the broad parameters of constant unit cost of routing technology</a:t>
            </a:r>
          </a:p>
          <a:p>
            <a:pPr marL="457200" lvl="1" indent="0">
              <a:buNone/>
            </a:pPr>
            <a:r>
              <a:rPr lang="en-US" sz="2400" dirty="0" smtClean="0"/>
              <a:t>On the other hand, we need to recognize that we could do a lot better in terms of eliminating routing noise, and achieve this with with a relatively modest amount of effort</a:t>
            </a:r>
          </a:p>
        </p:txBody>
      </p:sp>
    </p:spTree>
    <p:extLst>
      <p:ext uri="{BB962C8B-B14F-4D97-AF65-F5344CB8AC3E}">
        <p14:creationId xmlns:p14="http://schemas.microsoft.com/office/powerpoint/2010/main" val="16441719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772816"/>
            <a:ext cx="614779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That</a:t>
            </a:r>
            <a:r>
              <a:rPr lang="fr-FR" sz="4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’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 All!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>
              <a:buNone/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 algn="r">
              <a:buNone/>
            </a:pP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								   			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65082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1096656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1096656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5889234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143000"/>
          </a:xfrm>
        </p:spPr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82697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82697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637150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571209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66388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82697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82697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01494" y="1254761"/>
            <a:ext cx="55224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June    we added HE to our upstream transit set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this had a side effect of adding 10K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more specifics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AS  7029  +3,606  </a:t>
            </a:r>
          </a:p>
          <a:p>
            <a:r>
              <a:rPr lang="en-US" dirty="0" smtClean="0"/>
              <a:t>                    AS 33363 +1,651</a:t>
            </a:r>
          </a:p>
          <a:p>
            <a:r>
              <a:rPr lang="en-US" dirty="0" smtClean="0"/>
              <a:t>                    AS   4323 +1,351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AS   9116 +   348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66520" y="582697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475292" y="1741688"/>
            <a:ext cx="3207373" cy="2137157"/>
          </a:xfrm>
          <a:custGeom>
            <a:avLst/>
            <a:gdLst>
              <a:gd name="connsiteX0" fmla="*/ 682615 w 3207373"/>
              <a:gd name="connsiteY0" fmla="*/ 0 h 2137157"/>
              <a:gd name="connsiteX1" fmla="*/ 11495 w 3207373"/>
              <a:gd name="connsiteY1" fmla="*/ 1424771 h 2137157"/>
              <a:gd name="connsiteX2" fmla="*/ 1178210 w 3207373"/>
              <a:gd name="connsiteY2" fmla="*/ 1868722 h 2137157"/>
              <a:gd name="connsiteX3" fmla="*/ 3108969 w 3207373"/>
              <a:gd name="connsiteY3" fmla="*/ 2013263 h 2137157"/>
              <a:gd name="connsiteX4" fmla="*/ 2943770 w 3207373"/>
              <a:gd name="connsiteY4" fmla="*/ 1930668 h 2137157"/>
              <a:gd name="connsiteX5" fmla="*/ 3150268 w 3207373"/>
              <a:gd name="connsiteY5" fmla="*/ 2033912 h 2137157"/>
              <a:gd name="connsiteX6" fmla="*/ 3088319 w 3207373"/>
              <a:gd name="connsiteY6" fmla="*/ 2137157 h 213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7373" h="2137157">
                <a:moveTo>
                  <a:pt x="682615" y="0"/>
                </a:moveTo>
                <a:cubicBezTo>
                  <a:pt x="305755" y="556658"/>
                  <a:pt x="-71104" y="1113317"/>
                  <a:pt x="11495" y="1424771"/>
                </a:cubicBezTo>
                <a:cubicBezTo>
                  <a:pt x="94094" y="1736225"/>
                  <a:pt x="661964" y="1770640"/>
                  <a:pt x="1178210" y="1868722"/>
                </a:cubicBezTo>
                <a:cubicBezTo>
                  <a:pt x="1694456" y="1966804"/>
                  <a:pt x="2814709" y="2002939"/>
                  <a:pt x="3108969" y="2013263"/>
                </a:cubicBezTo>
                <a:cubicBezTo>
                  <a:pt x="3403229" y="2023587"/>
                  <a:pt x="2943770" y="1930668"/>
                  <a:pt x="2943770" y="1930668"/>
                </a:cubicBezTo>
                <a:cubicBezTo>
                  <a:pt x="2950653" y="1934109"/>
                  <a:pt x="3126177" y="1999497"/>
                  <a:pt x="3150268" y="2033912"/>
                </a:cubicBezTo>
                <a:cubicBezTo>
                  <a:pt x="3174359" y="2068327"/>
                  <a:pt x="3088319" y="2137157"/>
                  <a:pt x="3088319" y="21371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1023805">
            <a:off x="3081260" y="4351114"/>
            <a:ext cx="463622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Not everything in a routing table</a:t>
            </a:r>
          </a:p>
          <a:p>
            <a:r>
              <a:rPr lang="en-US" dirty="0" smtClean="0">
                <a:latin typeface="AhnbergHand"/>
                <a:cs typeface="AhnbergHand"/>
              </a:rPr>
              <a:t>is visible to everyone all of the time</a:t>
            </a:r>
          </a:p>
        </p:txBody>
      </p:sp>
    </p:spTree>
    <p:extLst>
      <p:ext uri="{BB962C8B-B14F-4D97-AF65-F5344CB8AC3E}">
        <p14:creationId xmlns:p14="http://schemas.microsoft.com/office/powerpoint/2010/main" val="4008697453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875</TotalTime>
  <Words>2598</Words>
  <Application>Microsoft Macintosh PowerPoint</Application>
  <PresentationFormat>On-screen Show (4:3)</PresentationFormat>
  <Paragraphs>551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APNIC33PowerPointTemplateFinal</vt:lpstr>
      <vt:lpstr>BGP in 2013</vt:lpstr>
      <vt:lpstr>PowerPoint Presentation</vt:lpstr>
      <vt:lpstr>PowerPoint Presentation</vt:lpstr>
      <vt:lpstr>PowerPoint Presentation</vt:lpstr>
      <vt:lpstr>The Big Picture of the v4 Routing Table</vt:lpstr>
      <vt:lpstr>The Big Picture of the v4 Routing Table</vt:lpstr>
      <vt:lpstr>The Routing Table in 2012-2013</vt:lpstr>
      <vt:lpstr>IPv4 BGP Prefix Count 2011 - 2013</vt:lpstr>
      <vt:lpstr>IPv4 BGP Prefix Count 2013</vt:lpstr>
      <vt:lpstr>IPv4 BGP Prefix Count 2013</vt:lpstr>
      <vt:lpstr>As seen by peers of Route Views</vt:lpstr>
      <vt:lpstr>IPv4 Routed Address Span: 2011 - 2013</vt:lpstr>
      <vt:lpstr>IPv4 Address Pool</vt:lpstr>
      <vt:lpstr>That Unadvertised Address Pool</vt:lpstr>
      <vt:lpstr>IPv4 Routed Address Span</vt:lpstr>
      <vt:lpstr>IPv4 Routed AS Count</vt:lpstr>
      <vt:lpstr>Average Announced Prefix Size</vt:lpstr>
      <vt:lpstr>IPv4 2011 BGP Vital Statistics</vt:lpstr>
      <vt:lpstr>IPv4 in 2013 – Growth is Slowing</vt:lpstr>
      <vt:lpstr>IPv6 BGP Prefix Count</vt:lpstr>
      <vt:lpstr>IPv6 BGP Prefix Count</vt:lpstr>
      <vt:lpstr>IPv6 Routed Address Span</vt:lpstr>
      <vt:lpstr>IPv6 Routed AS Count</vt:lpstr>
      <vt:lpstr>IPv6 2011 BGP Vital Statistics</vt:lpstr>
      <vt:lpstr>IPv6 in 2013</vt:lpstr>
      <vt:lpstr>BGP Size Projections</vt:lpstr>
      <vt:lpstr>Daily Growth Rates for IPv4</vt:lpstr>
      <vt:lpstr>IPv4 Table Size</vt:lpstr>
      <vt:lpstr>IPv4 Table Size</vt:lpstr>
      <vt:lpstr>IPv4 BGP Table Size predictions</vt:lpstr>
      <vt:lpstr>Daily Growth Rates for IPv6</vt:lpstr>
      <vt:lpstr>IPv6 Table Projection</vt:lpstr>
      <vt:lpstr>IPv6 BGP Table Size predictions</vt:lpstr>
      <vt:lpstr>Up and to the Right == Pain?</vt:lpstr>
      <vt:lpstr>Moore’s Law</vt:lpstr>
      <vt:lpstr>PowerPoint Presentation</vt:lpstr>
      <vt:lpstr>PowerPoint Presentation</vt:lpstr>
      <vt:lpstr>IPv6 Projections and Moore’s Law</vt:lpstr>
      <vt:lpstr>BGP Table Growth</vt:lpstr>
      <vt:lpstr>BGP Updates</vt:lpstr>
      <vt:lpstr>Announcements and Withdrawals</vt:lpstr>
      <vt:lpstr>Unstable Prefixes</vt:lpstr>
      <vt:lpstr>Convergence Performance</vt:lpstr>
      <vt:lpstr>IPv4 Average AS Path Length </vt:lpstr>
      <vt:lpstr>Updates in IPv4 BGP</vt:lpstr>
      <vt:lpstr>IPv6 Announcements and Withdrawals</vt:lpstr>
      <vt:lpstr>IPv6 Unstable Prefixes</vt:lpstr>
      <vt:lpstr>IPv6 Convergence Performance</vt:lpstr>
      <vt:lpstr>IPv6 Average AS Path Length </vt:lpstr>
      <vt:lpstr>BGP Convergence</vt:lpstr>
      <vt:lpstr>BGP Table Growth</vt:lpstr>
      <vt:lpstr>CIDR and BGP</vt:lpstr>
      <vt:lpstr>An Example:</vt:lpstr>
      <vt:lpstr>Who is doing this the most?</vt:lpstr>
      <vt:lpstr>More specifics in the Routing Table</vt:lpstr>
      <vt:lpstr>More specifics in the Routing Table</vt:lpstr>
      <vt:lpstr>Does everyone see this?</vt:lpstr>
      <vt:lpstr>How much address space is announced by more specifics?</vt:lpstr>
      <vt:lpstr>Does everyone announce more specifics?</vt:lpstr>
      <vt:lpstr>Is it Everyone?</vt:lpstr>
      <vt:lpstr>The Top 20 of V4 More Specifics</vt:lpstr>
      <vt:lpstr>More specifics in the V6 Routing Table</vt:lpstr>
      <vt:lpstr>More specifics in the V6 Routing Table</vt:lpstr>
      <vt:lpstr>Does everyone see this?</vt:lpstr>
      <vt:lpstr>How much V6 address space is announced by more specifics?</vt:lpstr>
      <vt:lpstr>Are We Getting Any Better?</vt:lpstr>
      <vt:lpstr>Are We Getting any Better?</vt:lpstr>
      <vt:lpstr>Yes ... and No</vt:lpstr>
      <vt:lpstr>Are We Getting Any Better?</vt:lpstr>
      <vt:lpstr>Why?</vt:lpstr>
      <vt:lpstr>Types of More Specifics</vt:lpstr>
      <vt:lpstr>Types of More Specifics</vt:lpstr>
      <vt:lpstr>Types of More Specifics</vt:lpstr>
      <vt:lpstr>Daily Update Rates</vt:lpstr>
      <vt:lpstr>Daily BGP Updates</vt:lpstr>
      <vt:lpstr>Relatively Speaking</vt:lpstr>
      <vt:lpstr>More Specifics and Updates</vt:lpstr>
      <vt:lpstr>Daily Update Rates</vt:lpstr>
      <vt:lpstr>Stability of More Specifics</vt:lpstr>
      <vt:lpstr>What are we seeing?</vt:lpstr>
      <vt:lpstr>Problem? Not a Problem?</vt:lpstr>
      <vt:lpstr>Problem? Not a Problem?</vt:lpstr>
      <vt:lpstr>Problem? Not a Problem?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66</cp:revision>
  <dcterms:created xsi:type="dcterms:W3CDTF">2011-12-06T02:23:30Z</dcterms:created>
  <dcterms:modified xsi:type="dcterms:W3CDTF">2014-02-21T00:45:22Z</dcterms:modified>
</cp:coreProperties>
</file>