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84" r:id="rId5"/>
    <p:sldId id="281" r:id="rId6"/>
    <p:sldId id="273" r:id="rId7"/>
    <p:sldId id="283" r:id="rId8"/>
    <p:sldId id="258" r:id="rId9"/>
    <p:sldId id="274" r:id="rId10"/>
    <p:sldId id="271" r:id="rId11"/>
    <p:sldId id="275" r:id="rId12"/>
    <p:sldId id="276" r:id="rId13"/>
    <p:sldId id="269" r:id="rId14"/>
    <p:sldId id="277" r:id="rId15"/>
    <p:sldId id="262" r:id="rId16"/>
    <p:sldId id="278" r:id="rId17"/>
    <p:sldId id="272" r:id="rId18"/>
    <p:sldId id="261" r:id="rId19"/>
    <p:sldId id="279" r:id="rId20"/>
    <p:sldId id="268" r:id="rId21"/>
    <p:sldId id="270" r:id="rId22"/>
    <p:sldId id="266" r:id="rId23"/>
    <p:sldId id="26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F22D-1360-3B49-A756-B8674B762D90}" type="datetimeFigureOut">
              <a:rPr lang="en-US" smtClean="0"/>
              <a:t>15/10/13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Facebook and the GFW of China</a:t>
            </a:r>
            <a:br>
              <a:rPr lang="en-US" sz="6700" b="1" dirty="0" smtClean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3600" dirty="0">
                <a:latin typeface="AhnbergHand"/>
                <a:cs typeface="AhnbergHand"/>
              </a:rPr>
              <a:t>Geoff </a:t>
            </a:r>
            <a:r>
              <a:rPr lang="en-US" sz="3600" dirty="0" smtClean="0">
                <a:latin typeface="AhnbergHand"/>
                <a:cs typeface="AhnbergHand"/>
              </a:rPr>
              <a:t>Huston, Byron </a:t>
            </a:r>
            <a:r>
              <a:rPr lang="en-US" sz="3600" dirty="0" err="1" smtClean="0">
                <a:latin typeface="AhnbergHand"/>
                <a:cs typeface="AhnbergHand"/>
              </a:rPr>
              <a:t>Ellacott</a:t>
            </a:r>
            <a:r>
              <a:rPr lang="en-US" sz="3600" dirty="0" smtClean="0">
                <a:latin typeface="AhnbergHand"/>
                <a:cs typeface="AhnbergHand"/>
              </a:rPr>
              <a:t/>
            </a:r>
            <a:br>
              <a:rPr lang="en-US" sz="3600" dirty="0" smtClean="0">
                <a:latin typeface="AhnbergHand"/>
                <a:cs typeface="AhnbergHand"/>
              </a:rPr>
            </a:br>
            <a:r>
              <a:rPr lang="en-US" sz="3600" dirty="0" smtClean="0">
                <a:latin typeface="AhnbergHand"/>
                <a:cs typeface="AhnbergHand"/>
              </a:rPr>
              <a:t>APNIC</a:t>
            </a:r>
            <a:endParaRPr lang="en-US" sz="36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3529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Is this the “real thing” or just a local route to some local black hole?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Is this the “real thing” or just a local route to some local black hole?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Let’s resume the Inside/Outside examination, but focus just on the address 1.1.1.1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$ </a:t>
            </a: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</a:t>
            </a:r>
            <a:r>
              <a:rPr lang="nl-NL" sz="1400" dirty="0" err="1" smtClean="0">
                <a:latin typeface="Courier"/>
                <a:cs typeface="Courier"/>
              </a:rPr>
              <a:t>to</a:t>
            </a:r>
            <a:r>
              <a:rPr lang="nl-NL" sz="1400" dirty="0" smtClean="0">
                <a:latin typeface="Courier"/>
                <a:cs typeface="Courier"/>
              </a:rPr>
              <a:t> 1.1.1.1 (1.1.1.1), 64 hops max, 52 byte </a:t>
            </a:r>
            <a:r>
              <a:rPr lang="nl-NL" sz="1400" dirty="0" err="1" smtClean="0">
                <a:latin typeface="Courier"/>
                <a:cs typeface="Courier"/>
              </a:rPr>
              <a:t>packets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1  202.158.221.221 (202.158.221.221)  0.266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0.202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0.194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2  ge-4-0-0.bb1.b.cbr.aarnet.net.au (202.158.208.81)  0.491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0.424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3  so-0-1-0.bb1.b.mel.aarnet.net.au (202.158.194.42)  8.001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8.000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7.992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4  xe-0-0-0.pe1.a.mel.aarnet.net.au (202.158.200.12)  8.110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8.088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5  gw1.xe-0-0-2.pe1.a.mel.aarnet.net.au (202.158.210.41)  12.165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12.159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6  66.249.95.232 (66.249.95.232)  12.823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13.254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66.249.95.234 (66.249.95.234)  20.282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7  209.85.249.52 (209.85.249.52)  134.637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109.393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109.426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8  64.233.175.3 (64.233.175.3)  128.052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113.782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64.233.175.1 (64.233.175.1)  113.192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9  209.85.255.34 (209.85.255.34)  114.562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209.85.255.36 (209.85.255.36)  118.550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133.640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10  64.233.174.178 (64.233.174.178)  211.021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211.275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211.694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11  72.14.239.82 (72.14.239.82)  263.661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287.038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264.518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12  216.239.48.41 (216.239.48.41)  269.732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72.14.239.65 (72.14.239.65)  270.545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216.239.48.41 (216.239.48.41)  270.244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13  72.14.235.11 (72.14.235.11)  279.278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277.787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66.249.95.230 (66.249.95.230)  277.315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14  72.14.236.99 (72.14.236.99)  415.698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72.14.236.147 (72.14.236.147)  278.543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72.14.236.99 (72.14.236.99)  412.531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15  209.85.252.47 (209.85.252.47)  256.836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209.85.252.81 (209.85.252.81)  253.370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209.85.252.47 (209.85.252.47)  254.984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16  65.210.126.78 (65.210.126.78)  255.713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253.913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253.865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to 1.1.1.1 (1.1.1.1), 64 hops max, 52 byte packets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1  254 (220.247.145.254)  6.620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1.774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2  * *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3  192.168.9.5 (192.168.9.5)  6.718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3.322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5.324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4  159.226.253.189 (159.226.253.189)  25.557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26.145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27.191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5  8.130 (159.226.253.57)  26.059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27.225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25.889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6  8.198 (159.226.253.50)  27.060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29.788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29.476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7  8.192 (159.226.254.254)  64.767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66.801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66.768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8  72.14.221.138 (72.14.221.138)  100.753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105.117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99.613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9  209.85.241.56 (209.85.241.56)  101.914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209.85.241.58 (209.85.241.58)  105.561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101.748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10  66.249.94.31 (66.249.94.31)  175.902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66.249.94.123 (66.249.94.123)  149.653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66.249.94.31 (66.249.94.31)  149.498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11  64.233.175.3 (64.233.175.3)  150.364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64.233.175.1 (64.233.175.1)  150.610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147.552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12  209.85.255.36 (209.85.255.36)  163.323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209.85.255.58 (209.85.255.58)  154.349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13  64.233.174.178 (64.233.174.178)  353.593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286.374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312.122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14  72.14.239.80 (72.14.239.80)  245.300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72.14.239.82 (72.14.239.82)  325.655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284.123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15  216.239.48.41 (216.239.48.41)  279.139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274.913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276.807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16  66.249.95.230 (66.249.95.230)  274.683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66.249.95.228 (66.249.95.228)  273.204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17  72.14.236.147 (72.14.236.147)  313.601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72.14.236.149 (72.14.236.149)  261.617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305.524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18  209.85.252.47 (209.85.252.47)  306.003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209.85.252.81 (209.85.252.81)  276.541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363.910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19  65.210.126.78 (65.210.126.78)  398.681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361.306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366.265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5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$ </a:t>
            </a: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</a:t>
            </a:r>
            <a:r>
              <a:rPr lang="nl-NL" sz="1400" dirty="0" err="1" smtClean="0">
                <a:latin typeface="Courier"/>
                <a:cs typeface="Courier"/>
              </a:rPr>
              <a:t>to</a:t>
            </a:r>
            <a:r>
              <a:rPr lang="nl-NL" sz="1400" dirty="0" smtClean="0">
                <a:latin typeface="Courier"/>
                <a:cs typeface="Courier"/>
              </a:rPr>
              <a:t> 1.1.1.1 (1.1.1.1), 64 hops max, 52 byte </a:t>
            </a:r>
            <a:r>
              <a:rPr lang="nl-NL" sz="1400" dirty="0" err="1" smtClean="0">
                <a:latin typeface="Courier"/>
                <a:cs typeface="Courier"/>
              </a:rPr>
              <a:t>packets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1  202.158.221.221 (202.158.221.221)  0.266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0.202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0.194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2  ge-4-0-0.bb1.b.cbr.aarnet.net.au (202.158.208.81)  0.491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0.424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3  so-0-1-0.bb1.b.mel.aarnet.net.au (202.158.194.42)  8.001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8.000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7.992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4  xe-0-0-0.pe1.a.mel.aarnet.net.au (202.158.200.12)  8.110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8.088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5  gw1.xe-0-0-2.pe1.a.mel.aarnet.net.au (202.158.210.41)  12.165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12.159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6  66.249.95.232 (66.249.95.232)  12.823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13.254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66.249.95.234 (66.249.95.234)  20.282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7  209.85.249.52 (209.85.249.52)  134.637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109.393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109.426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8  64.233.175.3 (64.233.175.3)  128.052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113.782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64.233.175.1 (64.233.175.1)  113.192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9  209.85.255.34 (209.85.255.34)  114.562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209.85.255.36 (209.85.255.36)  118.550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133.640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10  64.233.174.178 (64.233.174.178)  211.021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211.275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211.694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11  72.14.239.82 (72.14.239.82)  263.661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287.038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264.518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12  216.239.48.41 (216.239.48.41)  269.732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72.14.239.65 (72.14.239.65)  270.545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216.239.48.41 (216.239.48.41)  270.244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13  72.14.235.11 (72.14.235.11)  279.278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277.787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66.249.95.230 (66.249.95.230)  277.315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14  72.14.236.99 (72.14.236.99)  415.698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72.14.236.147 (72.14.236.147)  278.543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72.14.236.99 (72.14.236.99)  412.531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15  209.85.252.47 (209.85.252.47)  256.836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209.85.252.81 (209.85.252.81)  253.370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209.85.252.47 (209.85.252.47)  254.984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16  65.210.126.78 (65.210.126.78)  255.713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253.913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253.865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to 1.1.1.1 (1.1.1.1), 64 hops max, 52 byte packets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1  254 (220.247.145.254)  6.620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1.774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2  * *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3  192.168.9.5 (192.168.9.5)  6.718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3.322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5.324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4  159.226.253.189 (159.226.253.189)  25.557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26.145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27.191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5  8.130 (159.226.253.57)  26.059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27.225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25.889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6  8.198 (159.226.253.50)  27.060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29.788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29.476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7  8.192 (159.226.254.254)  64.767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66.801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66.768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8  72.14.221.138 (72.14.221.138)  100.753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105.117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99.613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9  209.85.241.56 (209.85.241.56)  101.914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209.85.241.58 (209.85.241.58)  105.561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101.748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10  66.249.94.31 (66.249.94.31)  175.902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66.249.94.123 (66.249.94.123)  149.653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66.249.94.31 (66.249.94.31)  149.498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11  64.233.175.3 (64.233.175.3)  150.364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64.233.175.1 (64.233.175.1)  150.610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147.552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12  209.85.255.36 (209.85.255.36)  163.323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209.85.255.58 (209.85.255.58)  154.349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13  64.233.174.178 (64.233.174.178)  353.593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286.374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312.122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14  72.14.239.80 (72.14.239.80)  245.300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72.14.239.82 (72.14.239.82)  325.655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284.123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15  216.239.48.41 (216.239.48.41)  279.139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274.913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276.807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16  66.249.95.230 (66.249.95.230)  274.683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66.249.95.228 (66.249.95.228)  273.204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17  72.14.236.147 (72.14.236.147)  313.601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72.14.236.149 (72.14.236.149)  261.617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305.524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18  209.85.252.47 (209.85.252.47)  306.003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209.85.252.81 (209.85.252.81)  276.541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363.910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19  65.210.126.78 (65.210.126.78)  398.681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361.306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366.265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5175" y="3367660"/>
            <a:ext cx="752655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Hang on… BOTH inside and outside ROUTE the packets addressed to 1.1.1.1 to </a:t>
            </a:r>
          </a:p>
          <a:p>
            <a:r>
              <a:rPr lang="en-US" dirty="0" smtClean="0"/>
              <a:t>the same endpoint:   </a:t>
            </a:r>
            <a:r>
              <a:rPr lang="en-US" b="1" dirty="0" smtClean="0"/>
              <a:t>65.210.126.78</a:t>
            </a:r>
            <a:endParaRPr lang="en-US" b="1" dirty="0"/>
          </a:p>
        </p:txBody>
      </p:sp>
      <p:sp>
        <p:nvSpPr>
          <p:cNvPr id="6" name="Freeform 5"/>
          <p:cNvSpPr/>
          <p:nvPr/>
        </p:nvSpPr>
        <p:spPr>
          <a:xfrm>
            <a:off x="241175" y="5217757"/>
            <a:ext cx="4140599" cy="1055988"/>
          </a:xfrm>
          <a:custGeom>
            <a:avLst/>
            <a:gdLst>
              <a:gd name="connsiteX0" fmla="*/ 1390287 w 4140599"/>
              <a:gd name="connsiteY0" fmla="*/ 282320 h 1055988"/>
              <a:gd name="connsiteX1" fmla="*/ 442671 w 4140599"/>
              <a:gd name="connsiteY1" fmla="*/ 301858 h 1055988"/>
              <a:gd name="connsiteX2" fmla="*/ 120287 w 4140599"/>
              <a:gd name="connsiteY2" fmla="*/ 458166 h 1055988"/>
              <a:gd name="connsiteX3" fmla="*/ 178902 w 4140599"/>
              <a:gd name="connsiteY3" fmla="*/ 761012 h 1055988"/>
              <a:gd name="connsiteX4" fmla="*/ 2142517 w 4140599"/>
              <a:gd name="connsiteY4" fmla="*/ 1054089 h 1055988"/>
              <a:gd name="connsiteX5" fmla="*/ 3734902 w 4140599"/>
              <a:gd name="connsiteY5" fmla="*/ 868474 h 1055988"/>
              <a:gd name="connsiteX6" fmla="*/ 4125671 w 4140599"/>
              <a:gd name="connsiteY6" fmla="*/ 507012 h 1055988"/>
              <a:gd name="connsiteX7" fmla="*/ 3373440 w 4140599"/>
              <a:gd name="connsiteY7" fmla="*/ 8781 h 1055988"/>
              <a:gd name="connsiteX8" fmla="*/ 1790825 w 4140599"/>
              <a:gd name="connsiteY8" fmla="*/ 204166 h 1055988"/>
              <a:gd name="connsiteX9" fmla="*/ 1116748 w 4140599"/>
              <a:gd name="connsiteY9" fmla="*/ 399551 h 105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599" h="1055988">
                <a:moveTo>
                  <a:pt x="1390287" y="282320"/>
                </a:moveTo>
                <a:lnTo>
                  <a:pt x="442671" y="301858"/>
                </a:lnTo>
                <a:cubicBezTo>
                  <a:pt x="231004" y="331166"/>
                  <a:pt x="164248" y="381640"/>
                  <a:pt x="120287" y="458166"/>
                </a:cubicBezTo>
                <a:cubicBezTo>
                  <a:pt x="76326" y="534692"/>
                  <a:pt x="-158136" y="661692"/>
                  <a:pt x="178902" y="761012"/>
                </a:cubicBezTo>
                <a:cubicBezTo>
                  <a:pt x="515940" y="860332"/>
                  <a:pt x="1549850" y="1036179"/>
                  <a:pt x="2142517" y="1054089"/>
                </a:cubicBezTo>
                <a:cubicBezTo>
                  <a:pt x="2735184" y="1071999"/>
                  <a:pt x="3404376" y="959653"/>
                  <a:pt x="3734902" y="868474"/>
                </a:cubicBezTo>
                <a:cubicBezTo>
                  <a:pt x="4065428" y="777295"/>
                  <a:pt x="4185915" y="650294"/>
                  <a:pt x="4125671" y="507012"/>
                </a:cubicBezTo>
                <a:cubicBezTo>
                  <a:pt x="4065427" y="363730"/>
                  <a:pt x="3762581" y="59255"/>
                  <a:pt x="3373440" y="8781"/>
                </a:cubicBezTo>
                <a:cubicBezTo>
                  <a:pt x="2984299" y="-41693"/>
                  <a:pt x="2166940" y="139038"/>
                  <a:pt x="1790825" y="204166"/>
                </a:cubicBezTo>
                <a:cubicBezTo>
                  <a:pt x="1414710" y="269294"/>
                  <a:pt x="1265729" y="334422"/>
                  <a:pt x="1116748" y="399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46201" y="5070175"/>
            <a:ext cx="4140599" cy="1055988"/>
          </a:xfrm>
          <a:custGeom>
            <a:avLst/>
            <a:gdLst>
              <a:gd name="connsiteX0" fmla="*/ 1390287 w 4140599"/>
              <a:gd name="connsiteY0" fmla="*/ 282320 h 1055988"/>
              <a:gd name="connsiteX1" fmla="*/ 442671 w 4140599"/>
              <a:gd name="connsiteY1" fmla="*/ 301858 h 1055988"/>
              <a:gd name="connsiteX2" fmla="*/ 120287 w 4140599"/>
              <a:gd name="connsiteY2" fmla="*/ 458166 h 1055988"/>
              <a:gd name="connsiteX3" fmla="*/ 178902 w 4140599"/>
              <a:gd name="connsiteY3" fmla="*/ 761012 h 1055988"/>
              <a:gd name="connsiteX4" fmla="*/ 2142517 w 4140599"/>
              <a:gd name="connsiteY4" fmla="*/ 1054089 h 1055988"/>
              <a:gd name="connsiteX5" fmla="*/ 3734902 w 4140599"/>
              <a:gd name="connsiteY5" fmla="*/ 868474 h 1055988"/>
              <a:gd name="connsiteX6" fmla="*/ 4125671 w 4140599"/>
              <a:gd name="connsiteY6" fmla="*/ 507012 h 1055988"/>
              <a:gd name="connsiteX7" fmla="*/ 3373440 w 4140599"/>
              <a:gd name="connsiteY7" fmla="*/ 8781 h 1055988"/>
              <a:gd name="connsiteX8" fmla="*/ 1790825 w 4140599"/>
              <a:gd name="connsiteY8" fmla="*/ 204166 h 1055988"/>
              <a:gd name="connsiteX9" fmla="*/ 1116748 w 4140599"/>
              <a:gd name="connsiteY9" fmla="*/ 399551 h 105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599" h="1055988">
                <a:moveTo>
                  <a:pt x="1390287" y="282320"/>
                </a:moveTo>
                <a:lnTo>
                  <a:pt x="442671" y="301858"/>
                </a:lnTo>
                <a:cubicBezTo>
                  <a:pt x="231004" y="331166"/>
                  <a:pt x="164248" y="381640"/>
                  <a:pt x="120287" y="458166"/>
                </a:cubicBezTo>
                <a:cubicBezTo>
                  <a:pt x="76326" y="534692"/>
                  <a:pt x="-158136" y="661692"/>
                  <a:pt x="178902" y="761012"/>
                </a:cubicBezTo>
                <a:cubicBezTo>
                  <a:pt x="515940" y="860332"/>
                  <a:pt x="1549850" y="1036179"/>
                  <a:pt x="2142517" y="1054089"/>
                </a:cubicBezTo>
                <a:cubicBezTo>
                  <a:pt x="2735184" y="1071999"/>
                  <a:pt x="3404376" y="959653"/>
                  <a:pt x="3734902" y="868474"/>
                </a:cubicBezTo>
                <a:cubicBezTo>
                  <a:pt x="4065428" y="777295"/>
                  <a:pt x="4185915" y="650294"/>
                  <a:pt x="4125671" y="507012"/>
                </a:cubicBezTo>
                <a:cubicBezTo>
                  <a:pt x="4065427" y="363730"/>
                  <a:pt x="3762581" y="59255"/>
                  <a:pt x="3373440" y="8781"/>
                </a:cubicBezTo>
                <a:cubicBezTo>
                  <a:pt x="2984299" y="-41693"/>
                  <a:pt x="2166940" y="139038"/>
                  <a:pt x="1790825" y="204166"/>
                </a:cubicBezTo>
                <a:cubicBezTo>
                  <a:pt x="1414710" y="269294"/>
                  <a:pt x="1265729" y="334422"/>
                  <a:pt x="1116748" y="399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65.210.126.78 is </a:t>
            </a:r>
            <a:r>
              <a:rPr lang="en-US" dirty="0"/>
              <a:t>G</a:t>
            </a:r>
            <a:r>
              <a:rPr lang="en-US" dirty="0" smtClean="0"/>
              <a:t>oogle!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65.210.126.78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ARIN WHOIS data and services are subject to the Terms of Use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available at: https://</a:t>
            </a:r>
            <a:r>
              <a:rPr lang="en-US" dirty="0" err="1" smtClean="0">
                <a:latin typeface="Courier"/>
                <a:cs typeface="Courier"/>
              </a:rPr>
              <a:t>www.arin.net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whois_tou.html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The following results may also be obtained via: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http://</a:t>
            </a:r>
            <a:r>
              <a:rPr lang="en-US" dirty="0" err="1" smtClean="0">
                <a:latin typeface="Courier"/>
                <a:cs typeface="Courier"/>
              </a:rPr>
              <a:t>whois.arin.net</a:t>
            </a:r>
            <a:r>
              <a:rPr lang="en-US" dirty="0" smtClean="0">
                <a:latin typeface="Courier"/>
                <a:cs typeface="Courier"/>
              </a:rPr>
              <a:t>/rest/</a:t>
            </a:r>
            <a:r>
              <a:rPr lang="en-US" dirty="0" err="1" smtClean="0">
                <a:latin typeface="Courier"/>
                <a:cs typeface="Courier"/>
              </a:rPr>
              <a:t>nets;q</a:t>
            </a:r>
            <a:r>
              <a:rPr lang="en-US" dirty="0" smtClean="0">
                <a:latin typeface="Courier"/>
                <a:cs typeface="Courier"/>
              </a:rPr>
              <a:t>=65.210.126.78?showDetails=</a:t>
            </a:r>
            <a:r>
              <a:rPr lang="en-US" dirty="0" err="1" smtClean="0">
                <a:latin typeface="Courier"/>
                <a:cs typeface="Courier"/>
              </a:rPr>
              <a:t>true&amp;showARIN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err="1" smtClean="0">
                <a:latin typeface="Courier"/>
                <a:cs typeface="Courier"/>
              </a:rPr>
              <a:t>false&amp;ext</a:t>
            </a:r>
            <a:r>
              <a:rPr lang="en-US" dirty="0" smtClean="0">
                <a:latin typeface="Courier"/>
                <a:cs typeface="Courier"/>
              </a:rPr>
              <a:t>=netref2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MCI Communications Services, Inc. d/b/a Verizon Business UUNET65 (NET-65-192-0-0-1) 65.192.0.0 - 65.223.255.255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GOOGLE INC UU-65-210-126-72 (NET-65-210-126-72-1) 65.210.126.72 - 65.210.126.79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-6619" y="5140743"/>
            <a:ext cx="8751012" cy="630579"/>
          </a:xfrm>
          <a:custGeom>
            <a:avLst/>
            <a:gdLst>
              <a:gd name="connsiteX0" fmla="*/ 1594161 w 8751012"/>
              <a:gd name="connsiteY0" fmla="*/ 27263 h 630579"/>
              <a:gd name="connsiteX1" fmla="*/ 314506 w 8751012"/>
              <a:gd name="connsiteY1" fmla="*/ 94616 h 630579"/>
              <a:gd name="connsiteX2" fmla="*/ 324127 w 8751012"/>
              <a:gd name="connsiteY2" fmla="*/ 373651 h 630579"/>
              <a:gd name="connsiteX3" fmla="*/ 3922555 w 8751012"/>
              <a:gd name="connsiteY3" fmla="*/ 604576 h 630579"/>
              <a:gd name="connsiteX4" fmla="*/ 7867356 w 8751012"/>
              <a:gd name="connsiteY4" fmla="*/ 594954 h 630579"/>
              <a:gd name="connsiteX5" fmla="*/ 8588966 w 8751012"/>
              <a:gd name="connsiteY5" fmla="*/ 335163 h 630579"/>
              <a:gd name="connsiteX6" fmla="*/ 8290701 w 8751012"/>
              <a:gd name="connsiteY6" fmla="*/ 17641 h 630579"/>
              <a:gd name="connsiteX7" fmla="*/ 4047634 w 8751012"/>
              <a:gd name="connsiteY7" fmla="*/ 46507 h 630579"/>
              <a:gd name="connsiteX8" fmla="*/ 1969398 w 8751012"/>
              <a:gd name="connsiteY8" fmla="*/ 94616 h 6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1012" h="630579">
                <a:moveTo>
                  <a:pt x="1594161" y="27263"/>
                </a:moveTo>
                <a:cubicBezTo>
                  <a:pt x="1060169" y="32074"/>
                  <a:pt x="526178" y="36885"/>
                  <a:pt x="314506" y="94616"/>
                </a:cubicBezTo>
                <a:cubicBezTo>
                  <a:pt x="102834" y="152347"/>
                  <a:pt x="-277214" y="288658"/>
                  <a:pt x="324127" y="373651"/>
                </a:cubicBezTo>
                <a:cubicBezTo>
                  <a:pt x="925468" y="458644"/>
                  <a:pt x="2665350" y="567692"/>
                  <a:pt x="3922555" y="604576"/>
                </a:cubicBezTo>
                <a:cubicBezTo>
                  <a:pt x="5179760" y="641460"/>
                  <a:pt x="7089621" y="639856"/>
                  <a:pt x="7867356" y="594954"/>
                </a:cubicBezTo>
                <a:cubicBezTo>
                  <a:pt x="8645091" y="550052"/>
                  <a:pt x="8518408" y="431382"/>
                  <a:pt x="8588966" y="335163"/>
                </a:cubicBezTo>
                <a:cubicBezTo>
                  <a:pt x="8659524" y="238944"/>
                  <a:pt x="9047590" y="65750"/>
                  <a:pt x="8290701" y="17641"/>
                </a:cubicBezTo>
                <a:cubicBezTo>
                  <a:pt x="7533812" y="-30468"/>
                  <a:pt x="5101184" y="33678"/>
                  <a:pt x="4047634" y="46507"/>
                </a:cubicBezTo>
                <a:cubicBezTo>
                  <a:pt x="2994084" y="59336"/>
                  <a:pt x="1969398" y="94616"/>
                  <a:pt x="1969398" y="94616"/>
                </a:cubicBezTo>
              </a:path>
            </a:pathLst>
          </a:custGeom>
          <a:ln w="5715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1.1.1.1 being routed into Google?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4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9 at 4.4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5740" cy="6858000"/>
          </a:xfrm>
          <a:prstGeom prst="rect">
            <a:avLst/>
          </a:prstGeom>
        </p:spPr>
      </p:pic>
      <p:sp>
        <p:nvSpPr>
          <p:cNvPr id="2" name="Round Single Corner Rectangle 1"/>
          <p:cNvSpPr/>
          <p:nvPr/>
        </p:nvSpPr>
        <p:spPr>
          <a:xfrm>
            <a:off x="1615597" y="5111852"/>
            <a:ext cx="1953185" cy="100468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9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  <p:pic>
        <p:nvPicPr>
          <p:cNvPr id="5" name="Content Placeholder 4" descr="Screen Shot 2013-08-27 at 7.00.5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3081"/>
          <a:stretch/>
        </p:blipFill>
        <p:spPr>
          <a:xfrm>
            <a:off x="228164" y="1600200"/>
            <a:ext cx="822218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061308" y="613593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here’s a small snapshot of what it 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6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82" y="895795"/>
            <a:ext cx="694346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/>
              <a:t>How to get to Facebook</a:t>
            </a:r>
            <a:r>
              <a:rPr lang="en-US" sz="5300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Step 1. Use the DNS: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0748" y="3117785"/>
            <a:ext cx="4038600" cy="283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2836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08-27 at 7.00.5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3081"/>
          <a:stretch/>
        </p:blipFill>
        <p:spPr>
          <a:xfrm>
            <a:off x="228164" y="1600200"/>
            <a:ext cx="8222180" cy="4525963"/>
          </a:xfrm>
        </p:spPr>
      </p:pic>
      <p:sp>
        <p:nvSpPr>
          <p:cNvPr id="3" name="Freeform 2"/>
          <p:cNvSpPr/>
          <p:nvPr/>
        </p:nvSpPr>
        <p:spPr>
          <a:xfrm>
            <a:off x="1441408" y="3676689"/>
            <a:ext cx="6636384" cy="2336727"/>
          </a:xfrm>
          <a:custGeom>
            <a:avLst/>
            <a:gdLst>
              <a:gd name="connsiteX0" fmla="*/ 1954969 w 6636384"/>
              <a:gd name="connsiteY0" fmla="*/ 614673 h 2336727"/>
              <a:gd name="connsiteX1" fmla="*/ 656071 w 6636384"/>
              <a:gd name="connsiteY1" fmla="*/ 585807 h 2336727"/>
              <a:gd name="connsiteX2" fmla="*/ 1812 w 6636384"/>
              <a:gd name="connsiteY2" fmla="*/ 1297827 h 2336727"/>
              <a:gd name="connsiteX3" fmla="*/ 838879 w 6636384"/>
              <a:gd name="connsiteY3" fmla="*/ 2240772 h 2336727"/>
              <a:gd name="connsiteX4" fmla="*/ 3898505 w 6636384"/>
              <a:gd name="connsiteY4" fmla="*/ 2288881 h 2336727"/>
              <a:gd name="connsiteX5" fmla="*/ 6323114 w 6636384"/>
              <a:gd name="connsiteY5" fmla="*/ 2096443 h 2336727"/>
              <a:gd name="connsiteX6" fmla="*/ 6505922 w 6636384"/>
              <a:gd name="connsiteY6" fmla="*/ 864842 h 2336727"/>
              <a:gd name="connsiteX7" fmla="*/ 5399454 w 6636384"/>
              <a:gd name="connsiteY7" fmla="*/ 8494 h 2336727"/>
              <a:gd name="connsiteX8" fmla="*/ 1752918 w 6636384"/>
              <a:gd name="connsiteY8" fmla="*/ 402991 h 23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6384" h="2336727">
                <a:moveTo>
                  <a:pt x="1954969" y="614673"/>
                </a:moveTo>
                <a:cubicBezTo>
                  <a:pt x="1468283" y="543310"/>
                  <a:pt x="981597" y="471948"/>
                  <a:pt x="656071" y="585807"/>
                </a:cubicBezTo>
                <a:cubicBezTo>
                  <a:pt x="330545" y="699666"/>
                  <a:pt x="-28656" y="1022000"/>
                  <a:pt x="1812" y="1297827"/>
                </a:cubicBezTo>
                <a:cubicBezTo>
                  <a:pt x="32280" y="1573655"/>
                  <a:pt x="189430" y="2075596"/>
                  <a:pt x="838879" y="2240772"/>
                </a:cubicBezTo>
                <a:cubicBezTo>
                  <a:pt x="1488328" y="2405948"/>
                  <a:pt x="2984466" y="2312936"/>
                  <a:pt x="3898505" y="2288881"/>
                </a:cubicBezTo>
                <a:cubicBezTo>
                  <a:pt x="4812544" y="2264826"/>
                  <a:pt x="5888545" y="2333783"/>
                  <a:pt x="6323114" y="2096443"/>
                </a:cubicBezTo>
                <a:cubicBezTo>
                  <a:pt x="6757683" y="1859103"/>
                  <a:pt x="6659865" y="1212834"/>
                  <a:pt x="6505922" y="864842"/>
                </a:cubicBezTo>
                <a:cubicBezTo>
                  <a:pt x="6351979" y="516850"/>
                  <a:pt x="6191621" y="85469"/>
                  <a:pt x="5399454" y="8494"/>
                </a:cubicBezTo>
                <a:cubicBezTo>
                  <a:pt x="4607287" y="-68481"/>
                  <a:pt x="1752918" y="402991"/>
                  <a:pt x="1752918" y="402991"/>
                </a:cubicBez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341154">
            <a:off x="606292" y="1265437"/>
            <a:ext cx="687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Yes that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’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s incoming TCP SYNS to 1.1.1.1 port 80!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95907" y="1683830"/>
            <a:ext cx="741102" cy="1780478"/>
          </a:xfrm>
          <a:custGeom>
            <a:avLst/>
            <a:gdLst>
              <a:gd name="connsiteX0" fmla="*/ 0 w 741102"/>
              <a:gd name="connsiteY0" fmla="*/ 0 h 1780478"/>
              <a:gd name="connsiteX1" fmla="*/ 577288 w 741102"/>
              <a:gd name="connsiteY1" fmla="*/ 529204 h 1780478"/>
              <a:gd name="connsiteX2" fmla="*/ 509938 w 741102"/>
              <a:gd name="connsiteY2" fmla="*/ 1760806 h 1780478"/>
              <a:gd name="connsiteX3" fmla="*/ 740853 w 741102"/>
              <a:gd name="connsiteY3" fmla="*/ 1308577 h 1780478"/>
              <a:gd name="connsiteX4" fmla="*/ 548424 w 741102"/>
              <a:gd name="connsiteY4" fmla="*/ 1597233 h 1780478"/>
              <a:gd name="connsiteX5" fmla="*/ 259780 w 741102"/>
              <a:gd name="connsiteY5" fmla="*/ 1221980 h 1780478"/>
              <a:gd name="connsiteX6" fmla="*/ 538802 w 741102"/>
              <a:gd name="connsiteY6" fmla="*/ 1529880 h 17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102" h="1780478">
                <a:moveTo>
                  <a:pt x="0" y="0"/>
                </a:moveTo>
                <a:cubicBezTo>
                  <a:pt x="246149" y="117868"/>
                  <a:pt x="492298" y="235736"/>
                  <a:pt x="577288" y="529204"/>
                </a:cubicBezTo>
                <a:cubicBezTo>
                  <a:pt x="662278" y="822672"/>
                  <a:pt x="482677" y="1630911"/>
                  <a:pt x="509938" y="1760806"/>
                </a:cubicBezTo>
                <a:cubicBezTo>
                  <a:pt x="537199" y="1890701"/>
                  <a:pt x="734439" y="1335839"/>
                  <a:pt x="740853" y="1308577"/>
                </a:cubicBezTo>
                <a:cubicBezTo>
                  <a:pt x="747267" y="1281315"/>
                  <a:pt x="628603" y="1611666"/>
                  <a:pt x="548424" y="1597233"/>
                </a:cubicBezTo>
                <a:cubicBezTo>
                  <a:pt x="468245" y="1582800"/>
                  <a:pt x="261384" y="1233205"/>
                  <a:pt x="259780" y="1221980"/>
                </a:cubicBezTo>
                <a:cubicBezTo>
                  <a:pt x="258176" y="1210755"/>
                  <a:pt x="538802" y="1529880"/>
                  <a:pt x="538802" y="1529880"/>
                </a:cubicBezTo>
              </a:path>
            </a:pathLst>
          </a:cu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603" y="1828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1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7 at 7.2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7" y="490716"/>
            <a:ext cx="4123262" cy="451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41872">
            <a:off x="1168640" y="5164535"/>
            <a:ext cx="771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So, for </a:t>
            </a:r>
            <a:r>
              <a:rPr lang="en-US" dirty="0">
                <a:latin typeface="AhnbergHand"/>
                <a:cs typeface="AhnbergHand"/>
              </a:rPr>
              <a:t>F</a:t>
            </a:r>
            <a:r>
              <a:rPr lang="en-US" dirty="0" smtClean="0">
                <a:latin typeface="AhnbergHand"/>
                <a:cs typeface="AhnbergHand"/>
              </a:rPr>
              <a:t>acebook in China, exactly who is watching who here?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86523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at other times it’s even stranger…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dig 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&lt;&lt;&gt;&gt; </a:t>
            </a:r>
            <a:r>
              <a:rPr lang="en-US" dirty="0" err="1">
                <a:latin typeface="Courier"/>
                <a:cs typeface="Courier"/>
              </a:rPr>
              <a:t>DiG</a:t>
            </a:r>
            <a:r>
              <a:rPr lang="en-US" dirty="0">
                <a:latin typeface="Courier"/>
                <a:cs typeface="Courier"/>
              </a:rPr>
              <a:t> 9.9.3-P1 &lt;&lt;&gt;&gt; </a:t>
            </a: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.	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(2 servers found)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global options: +</a:t>
            </a:r>
            <a:r>
              <a:rPr lang="en-US" dirty="0" err="1">
                <a:latin typeface="Courier"/>
                <a:cs typeface="Courier"/>
              </a:rPr>
              <a:t>cmd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Got answer: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-&gt;&gt;HEADER&lt;&lt;- </a:t>
            </a:r>
            <a:r>
              <a:rPr lang="en-US" dirty="0" err="1">
                <a:latin typeface="Courier"/>
                <a:cs typeface="Courier"/>
              </a:rPr>
              <a:t>opcode</a:t>
            </a:r>
            <a:r>
              <a:rPr lang="en-US" dirty="0">
                <a:latin typeface="Courier"/>
                <a:cs typeface="Courier"/>
              </a:rPr>
              <a:t>: QUERY, status: NOERROR, id: 3195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flags: </a:t>
            </a:r>
            <a:r>
              <a:rPr lang="en-US" dirty="0" err="1">
                <a:latin typeface="Courier"/>
                <a:cs typeface="Courier"/>
              </a:rPr>
              <a:t>qr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; QUERY: 1, ANSWER: 1, AUTHORITY: 0, ADDITIONAL: 0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QUESTION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	IN	A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ANSWER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.	300	IN	A	255.255.255.255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Query time: 38 </a:t>
            </a:r>
            <a:r>
              <a:rPr lang="en-US" dirty="0" err="1">
                <a:latin typeface="Courier"/>
                <a:cs typeface="Courier"/>
              </a:rPr>
              <a:t>msec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cs-CZ" dirty="0">
                <a:latin typeface="Courier"/>
                <a:cs typeface="Courier"/>
              </a:rPr>
              <a:t>;; SERVER: 2001:dc3::35#53(2001:dc3::35)</a:t>
            </a:r>
          </a:p>
          <a:p>
            <a:pPr marL="0" indent="0">
              <a:buNone/>
            </a:pPr>
            <a:r>
              <a:rPr lang="de-DE" dirty="0">
                <a:latin typeface="Courier"/>
                <a:cs typeface="Courier"/>
              </a:rPr>
              <a:t>;; WHEN: Tue Aug 27 19:07:12 EST 2013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;; MSG SIZE  </a:t>
            </a:r>
            <a:r>
              <a:rPr lang="da-DK" dirty="0" err="1">
                <a:latin typeface="Courier"/>
                <a:cs typeface="Courier"/>
              </a:rPr>
              <a:t>rcvd</a:t>
            </a:r>
            <a:r>
              <a:rPr lang="da-DK" dirty="0">
                <a:latin typeface="Courier"/>
                <a:cs typeface="Courier"/>
              </a:rPr>
              <a:t>: 50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6259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at other times </a:t>
            </a:r>
            <a:r>
              <a:rPr lang="en-US" smtClean="0"/>
              <a:t>it’s even stranger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dig 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&lt;&lt;&gt;&gt; </a:t>
            </a:r>
            <a:r>
              <a:rPr lang="en-US" dirty="0" err="1">
                <a:latin typeface="Courier"/>
                <a:cs typeface="Courier"/>
              </a:rPr>
              <a:t>DiG</a:t>
            </a:r>
            <a:r>
              <a:rPr lang="en-US" dirty="0">
                <a:latin typeface="Courier"/>
                <a:cs typeface="Courier"/>
              </a:rPr>
              <a:t> 9.9.3-P1 &lt;&lt;&gt;&gt; </a:t>
            </a: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.	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(2 servers found)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global options: +</a:t>
            </a:r>
            <a:r>
              <a:rPr lang="en-US" dirty="0" err="1">
                <a:latin typeface="Courier"/>
                <a:cs typeface="Courier"/>
              </a:rPr>
              <a:t>cmd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Got answer: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-&gt;&gt;HEADER&lt;&lt;- </a:t>
            </a:r>
            <a:r>
              <a:rPr lang="en-US" dirty="0" err="1">
                <a:latin typeface="Courier"/>
                <a:cs typeface="Courier"/>
              </a:rPr>
              <a:t>opcode</a:t>
            </a:r>
            <a:r>
              <a:rPr lang="en-US" dirty="0">
                <a:latin typeface="Courier"/>
                <a:cs typeface="Courier"/>
              </a:rPr>
              <a:t>: QUERY, status: NOERROR, id: 3195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flags: </a:t>
            </a:r>
            <a:r>
              <a:rPr lang="en-US" dirty="0" err="1">
                <a:latin typeface="Courier"/>
                <a:cs typeface="Courier"/>
              </a:rPr>
              <a:t>qr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; QUERY: 1, ANSWER: 1, AUTHORITY: 0, ADDITIONAL: 0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QUESTION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	IN	A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ANSWER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.	300	IN	A	255.255.255.255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Query time: 38 </a:t>
            </a:r>
            <a:r>
              <a:rPr lang="en-US" dirty="0" err="1">
                <a:latin typeface="Courier"/>
                <a:cs typeface="Courier"/>
              </a:rPr>
              <a:t>msec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cs-CZ" dirty="0">
                <a:latin typeface="Courier"/>
                <a:cs typeface="Courier"/>
              </a:rPr>
              <a:t>;; SERVER: 2001:dc3::35#53(2001:dc3::35)</a:t>
            </a:r>
          </a:p>
          <a:p>
            <a:pPr marL="0" indent="0">
              <a:buNone/>
            </a:pPr>
            <a:r>
              <a:rPr lang="de-DE" dirty="0">
                <a:latin typeface="Courier"/>
                <a:cs typeface="Courier"/>
              </a:rPr>
              <a:t>;; WHEN: Tue Aug 27 19:07:12 EST 2013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;; MSG SIZE  </a:t>
            </a:r>
            <a:r>
              <a:rPr lang="da-DK" dirty="0" err="1">
                <a:latin typeface="Courier"/>
                <a:cs typeface="Courier"/>
              </a:rPr>
              <a:t>rcvd</a:t>
            </a:r>
            <a:r>
              <a:rPr lang="da-DK" dirty="0">
                <a:latin typeface="Courier"/>
                <a:cs typeface="Courier"/>
              </a:rPr>
              <a:t>: 50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62371" y="4088848"/>
            <a:ext cx="2389141" cy="677521"/>
          </a:xfrm>
          <a:custGeom>
            <a:avLst/>
            <a:gdLst>
              <a:gd name="connsiteX0" fmla="*/ 752147 w 2389141"/>
              <a:gd name="connsiteY0" fmla="*/ 87051 h 677521"/>
              <a:gd name="connsiteX1" fmla="*/ 78644 w 2389141"/>
              <a:gd name="connsiteY1" fmla="*/ 154404 h 677521"/>
              <a:gd name="connsiteX2" fmla="*/ 145995 w 2389141"/>
              <a:gd name="connsiteY2" fmla="*/ 597011 h 677521"/>
              <a:gd name="connsiteX3" fmla="*/ 1262085 w 2389141"/>
              <a:gd name="connsiteY3" fmla="*/ 673986 h 677521"/>
              <a:gd name="connsiteX4" fmla="*/ 2368553 w 2389141"/>
              <a:gd name="connsiteY4" fmla="*/ 548902 h 677521"/>
              <a:gd name="connsiteX5" fmla="*/ 1906723 w 2389141"/>
              <a:gd name="connsiteY5" fmla="*/ 19698 h 677521"/>
              <a:gd name="connsiteX6" fmla="*/ 973441 w 2389141"/>
              <a:gd name="connsiteY6" fmla="*/ 164026 h 6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141" h="677521">
                <a:moveTo>
                  <a:pt x="752147" y="87051"/>
                </a:moveTo>
                <a:cubicBezTo>
                  <a:pt x="465908" y="78231"/>
                  <a:pt x="179669" y="69411"/>
                  <a:pt x="78644" y="154404"/>
                </a:cubicBezTo>
                <a:cubicBezTo>
                  <a:pt x="-22381" y="239397"/>
                  <a:pt x="-51245" y="510414"/>
                  <a:pt x="145995" y="597011"/>
                </a:cubicBezTo>
                <a:cubicBezTo>
                  <a:pt x="343235" y="683608"/>
                  <a:pt x="891659" y="682004"/>
                  <a:pt x="1262085" y="673986"/>
                </a:cubicBezTo>
                <a:cubicBezTo>
                  <a:pt x="1632511" y="665968"/>
                  <a:pt x="2261113" y="657950"/>
                  <a:pt x="2368553" y="548902"/>
                </a:cubicBezTo>
                <a:cubicBezTo>
                  <a:pt x="2475993" y="439854"/>
                  <a:pt x="2139242" y="83844"/>
                  <a:pt x="1906723" y="19698"/>
                </a:cubicBezTo>
                <a:cubicBezTo>
                  <a:pt x="1674204" y="-44448"/>
                  <a:pt x="1323822" y="59789"/>
                  <a:pt x="973441" y="16402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588975">
            <a:off x="3476188" y="4530997"/>
            <a:ext cx="5660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hnbergHand"/>
                <a:cs typeface="AhnbergHand"/>
              </a:rPr>
              <a:t>Really!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hnbergHand"/>
                <a:cs typeface="AhnbergHand"/>
              </a:rPr>
              <a:t>The broadcast address!</a:t>
            </a:r>
            <a:endParaRPr lang="en-US" sz="3600" b="1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7340" y="1539229"/>
            <a:ext cx="2553413" cy="2700661"/>
          </a:xfrm>
          <a:custGeom>
            <a:avLst/>
            <a:gdLst>
              <a:gd name="connsiteX0" fmla="*/ 697583 w 2553413"/>
              <a:gd name="connsiteY0" fmla="*/ 14079 h 2700661"/>
              <a:gd name="connsiteX1" fmla="*/ 111429 w 2553413"/>
              <a:gd name="connsiteY1" fmla="*/ 33617 h 2700661"/>
              <a:gd name="connsiteX2" fmla="*/ 111429 w 2553413"/>
              <a:gd name="connsiteY2" fmla="*/ 307156 h 2700661"/>
              <a:gd name="connsiteX3" fmla="*/ 1264198 w 2553413"/>
              <a:gd name="connsiteY3" fmla="*/ 443925 h 2700661"/>
              <a:gd name="connsiteX4" fmla="*/ 2309506 w 2553413"/>
              <a:gd name="connsiteY4" fmla="*/ 346233 h 2700661"/>
              <a:gd name="connsiteX5" fmla="*/ 2426737 w 2553413"/>
              <a:gd name="connsiteY5" fmla="*/ 82463 h 2700661"/>
              <a:gd name="connsiteX6" fmla="*/ 775737 w 2553413"/>
              <a:gd name="connsiteY6" fmla="*/ 4309 h 2700661"/>
              <a:gd name="connsiteX7" fmla="*/ 2250891 w 2553413"/>
              <a:gd name="connsiteY7" fmla="*/ 43386 h 2700661"/>
              <a:gd name="connsiteX8" fmla="*/ 2495122 w 2553413"/>
              <a:gd name="connsiteY8" fmla="*/ 238771 h 2700661"/>
              <a:gd name="connsiteX9" fmla="*/ 1860122 w 2553413"/>
              <a:gd name="connsiteY9" fmla="*/ 443925 h 2700661"/>
              <a:gd name="connsiteX10" fmla="*/ 1010198 w 2553413"/>
              <a:gd name="connsiteY10" fmla="*/ 424386 h 2700661"/>
              <a:gd name="connsiteX11" fmla="*/ 980891 w 2553413"/>
              <a:gd name="connsiteY11" fmla="*/ 873771 h 2700661"/>
              <a:gd name="connsiteX12" fmla="*/ 1557275 w 2553413"/>
              <a:gd name="connsiteY12" fmla="*/ 2593156 h 2700661"/>
              <a:gd name="connsiteX13" fmla="*/ 1586583 w 2553413"/>
              <a:gd name="connsiteY13" fmla="*/ 2280540 h 2700661"/>
              <a:gd name="connsiteX14" fmla="*/ 1625660 w 2553413"/>
              <a:gd name="connsiteY14" fmla="*/ 2700617 h 2700661"/>
              <a:gd name="connsiteX15" fmla="*/ 1098122 w 2553413"/>
              <a:gd name="connsiteY15" fmla="*/ 2309848 h 27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3413" h="2700661">
                <a:moveTo>
                  <a:pt x="697583" y="14079"/>
                </a:moveTo>
                <a:cubicBezTo>
                  <a:pt x="453352" y="-575"/>
                  <a:pt x="209121" y="-15229"/>
                  <a:pt x="111429" y="33617"/>
                </a:cubicBezTo>
                <a:cubicBezTo>
                  <a:pt x="13737" y="82463"/>
                  <a:pt x="-80699" y="238771"/>
                  <a:pt x="111429" y="307156"/>
                </a:cubicBezTo>
                <a:cubicBezTo>
                  <a:pt x="303557" y="375541"/>
                  <a:pt x="897852" y="437412"/>
                  <a:pt x="1264198" y="443925"/>
                </a:cubicBezTo>
                <a:cubicBezTo>
                  <a:pt x="1630544" y="450438"/>
                  <a:pt x="2115749" y="406477"/>
                  <a:pt x="2309506" y="346233"/>
                </a:cubicBezTo>
                <a:cubicBezTo>
                  <a:pt x="2503263" y="285989"/>
                  <a:pt x="2682365" y="139450"/>
                  <a:pt x="2426737" y="82463"/>
                </a:cubicBezTo>
                <a:cubicBezTo>
                  <a:pt x="2171109" y="25476"/>
                  <a:pt x="805045" y="10822"/>
                  <a:pt x="775737" y="4309"/>
                </a:cubicBezTo>
                <a:cubicBezTo>
                  <a:pt x="746429" y="-2204"/>
                  <a:pt x="1964327" y="4309"/>
                  <a:pt x="2250891" y="43386"/>
                </a:cubicBezTo>
                <a:cubicBezTo>
                  <a:pt x="2537455" y="82463"/>
                  <a:pt x="2560250" y="172014"/>
                  <a:pt x="2495122" y="238771"/>
                </a:cubicBezTo>
                <a:cubicBezTo>
                  <a:pt x="2429994" y="305528"/>
                  <a:pt x="2107609" y="412989"/>
                  <a:pt x="1860122" y="443925"/>
                </a:cubicBezTo>
                <a:cubicBezTo>
                  <a:pt x="1612635" y="474861"/>
                  <a:pt x="1156736" y="352745"/>
                  <a:pt x="1010198" y="424386"/>
                </a:cubicBezTo>
                <a:cubicBezTo>
                  <a:pt x="863660" y="496027"/>
                  <a:pt x="889711" y="512309"/>
                  <a:pt x="980891" y="873771"/>
                </a:cubicBezTo>
                <a:cubicBezTo>
                  <a:pt x="1072071" y="1235233"/>
                  <a:pt x="1456326" y="2358695"/>
                  <a:pt x="1557275" y="2593156"/>
                </a:cubicBezTo>
                <a:cubicBezTo>
                  <a:pt x="1658224" y="2827618"/>
                  <a:pt x="1575186" y="2262630"/>
                  <a:pt x="1586583" y="2280540"/>
                </a:cubicBezTo>
                <a:cubicBezTo>
                  <a:pt x="1597980" y="2298450"/>
                  <a:pt x="1707070" y="2695732"/>
                  <a:pt x="1625660" y="2700617"/>
                </a:cubicBezTo>
                <a:cubicBezTo>
                  <a:pt x="1544250" y="2705502"/>
                  <a:pt x="1098122" y="2309848"/>
                  <a:pt x="1098122" y="23098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0-07 at 9.3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6" y="1914502"/>
            <a:ext cx="6381448" cy="30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Unless, of course, you are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8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8502" y="169363"/>
            <a:ext cx="8229600" cy="1143000"/>
          </a:xfrm>
        </p:spPr>
        <p:txBody>
          <a:bodyPr/>
          <a:lstStyle/>
          <a:p>
            <a:r>
              <a:rPr lang="en-US" dirty="0" smtClean="0"/>
              <a:t>Things are different there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55" y="1381333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555" y="528374"/>
            <a:ext cx="2781300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377" y="3222885"/>
            <a:ext cx="2809623" cy="2104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966" y="4988470"/>
            <a:ext cx="2536170" cy="1752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090" y="5403334"/>
            <a:ext cx="3437396" cy="1454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48" y="4535505"/>
            <a:ext cx="3238500" cy="2501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22453" t="24342" r="20073" b="35892"/>
          <a:stretch/>
        </p:blipFill>
        <p:spPr>
          <a:xfrm>
            <a:off x="2426870" y="3254683"/>
            <a:ext cx="4071628" cy="2115180"/>
          </a:xfrm>
          <a:prstGeom prst="rect">
            <a:avLst/>
          </a:prstGeom>
        </p:spPr>
      </p:pic>
      <p:pic>
        <p:nvPicPr>
          <p:cNvPr id="15" name="Picture 14" descr="fig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55164"/>
            <a:ext cx="3114823" cy="1614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/>
          <a:srcRect l="20971" t="6784" r="23050"/>
          <a:stretch/>
        </p:blipFill>
        <p:spPr>
          <a:xfrm>
            <a:off x="491337" y="3268442"/>
            <a:ext cx="1601813" cy="207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6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92" y="895795"/>
            <a:ext cx="8980038" cy="1143000"/>
          </a:xfrm>
        </p:spPr>
        <p:txBody>
          <a:bodyPr/>
          <a:lstStyle/>
          <a:p>
            <a:r>
              <a:rPr lang="en-US" dirty="0" smtClean="0"/>
              <a:t>Outside                 Deep Inside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958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92" y="895795"/>
            <a:ext cx="8980038" cy="1143000"/>
          </a:xfrm>
        </p:spPr>
        <p:txBody>
          <a:bodyPr/>
          <a:lstStyle/>
          <a:p>
            <a:r>
              <a:rPr lang="en-US" dirty="0" smtClean="0"/>
              <a:t>Outside                 Deep Inside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3578" y="2681252"/>
            <a:ext cx="2060993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93759" y="2460629"/>
            <a:ext cx="1683164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92" y="895795"/>
            <a:ext cx="8980038" cy="1143000"/>
          </a:xfrm>
        </p:spPr>
        <p:txBody>
          <a:bodyPr/>
          <a:lstStyle/>
          <a:p>
            <a:r>
              <a:rPr lang="en-US" dirty="0" smtClean="0"/>
              <a:t>Outside                 Deep Inside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3578" y="2681252"/>
            <a:ext cx="2060993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93759" y="2460629"/>
            <a:ext cx="1683164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946577">
            <a:off x="883769" y="3790786"/>
            <a:ext cx="72240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nbergHand"/>
                <a:cs typeface="AhnbergHand"/>
              </a:rPr>
              <a:t>Who lies behind these addresses?</a:t>
            </a:r>
          </a:p>
          <a:p>
            <a:endParaRPr lang="en-US" sz="3200" dirty="0">
              <a:latin typeface="AhnbergHand"/>
              <a:cs typeface="AhnbergHand"/>
            </a:endParaRPr>
          </a:p>
          <a:p>
            <a:r>
              <a:rPr lang="en-US" sz="3200" dirty="0" smtClean="0">
                <a:latin typeface="AhnbergHand"/>
                <a:cs typeface="AhnbergHand"/>
              </a:rPr>
              <a:t>Lets use </a:t>
            </a:r>
            <a:r>
              <a:rPr lang="en-US" sz="3200" dirty="0" err="1" smtClean="0">
                <a:latin typeface="AhnbergHand"/>
                <a:cs typeface="AhnbergHand"/>
              </a:rPr>
              <a:t>whois</a:t>
            </a:r>
            <a:r>
              <a:rPr lang="en-US" sz="3200" dirty="0" smtClean="0">
                <a:latin typeface="AhnbergHand"/>
                <a:cs typeface="AhnbergHand"/>
              </a:rPr>
              <a:t> to find out….</a:t>
            </a:r>
            <a:endParaRPr lang="en-US" sz="32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49103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>
                <a:latin typeface="Courier"/>
                <a:cs typeface="Courier"/>
              </a:rPr>
              <a:t> 69.171.229.25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NetRange</a:t>
            </a:r>
            <a:r>
              <a:rPr lang="en-US" sz="1400" dirty="0" smtClean="0">
                <a:latin typeface="Courier"/>
                <a:cs typeface="Courier"/>
              </a:rPr>
              <a:t>:       69.171.224.0 - 69.171.255.255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CIDR:           69.171.224.0/19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OriginAS</a:t>
            </a:r>
            <a:r>
              <a:rPr lang="en-US" sz="1400" dirty="0" smtClean="0">
                <a:latin typeface="Courier"/>
                <a:cs typeface="Courier"/>
              </a:rPr>
              <a:t>:       AS32934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TFBNET3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NetHandle</a:t>
            </a:r>
            <a:r>
              <a:rPr lang="en-US" sz="1400" dirty="0" smtClean="0">
                <a:latin typeface="Courier"/>
                <a:cs typeface="Courier"/>
              </a:rPr>
              <a:t>:      NET-69-171-224-0-1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Parent:         NET-69-0-0-0-0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NetType</a:t>
            </a:r>
            <a:r>
              <a:rPr lang="en-US" sz="1400" dirty="0" smtClean="0">
                <a:latin typeface="Courier"/>
                <a:cs typeface="Courier"/>
              </a:rPr>
              <a:t>:        Direct Assignment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2010-08-05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2012-02-24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/rest/net/NET-69-171-224-0-1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OrgName</a:t>
            </a:r>
            <a:r>
              <a:rPr lang="en-US" sz="1400" dirty="0" smtClean="0">
                <a:latin typeface="Courier"/>
                <a:cs typeface="Courier"/>
              </a:rPr>
              <a:t>:        Facebook, Inc.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OrgId</a:t>
            </a:r>
            <a:r>
              <a:rPr lang="en-US" sz="1400" dirty="0" smtClean="0">
                <a:latin typeface="Courier"/>
                <a:cs typeface="Courier"/>
              </a:rPr>
              <a:t>:          THEFA-3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1601 Willow Rd.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City:           Menlo Park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StateProv</a:t>
            </a:r>
            <a:r>
              <a:rPr lang="en-US" sz="1400" dirty="0" smtClean="0">
                <a:latin typeface="Courier"/>
                <a:cs typeface="Courier"/>
              </a:rPr>
              <a:t>:      CA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PostalCode</a:t>
            </a:r>
            <a:r>
              <a:rPr lang="en-US" sz="1400" dirty="0" smtClean="0">
                <a:latin typeface="Courier"/>
                <a:cs typeface="Courier"/>
              </a:rPr>
              <a:t>:     94025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US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2004-08-11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2012-04-17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/rest/org/THEFA-3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inetnum</a:t>
            </a:r>
            <a:r>
              <a:rPr lang="en-US" sz="1400" dirty="0" smtClean="0">
                <a:latin typeface="Courier"/>
                <a:cs typeface="Courier"/>
              </a:rPr>
              <a:t>:        1.1.1.0 - 1.1.1.255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-prefix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 Project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Pty Ltd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APNIC-HM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-routes:     MAINT-AU-APNIC-GM85-AP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mnt-irt</a:t>
            </a:r>
            <a:r>
              <a:rPr lang="en-US" sz="1400" dirty="0" smtClean="0">
                <a:latin typeface="Courier"/>
                <a:cs typeface="Courier"/>
              </a:rPr>
              <a:t>: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status:         ASSIGNED PORTABLE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irt</a:t>
            </a:r>
            <a:r>
              <a:rPr lang="en-US" sz="1400" dirty="0" smtClean="0">
                <a:latin typeface="Courier"/>
                <a:cs typeface="Courier"/>
              </a:rPr>
              <a:t>:    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PO Box 3646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South Brisbane, QLD 4101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Australia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e-mail:       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abuse-mailbox: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MAINT-AU-APNIC-GM85-AP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role:           APNIC RESEARCH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83" y="326593"/>
            <a:ext cx="8575994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Outside                   Deep Inside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>
                <a:latin typeface="Courier"/>
                <a:cs typeface="Courier"/>
              </a:rPr>
              <a:t> 69.171.229.25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NetRange</a:t>
            </a:r>
            <a:r>
              <a:rPr lang="en-US" sz="1400" dirty="0" smtClean="0">
                <a:latin typeface="Courier"/>
                <a:cs typeface="Courier"/>
              </a:rPr>
              <a:t>:       69.171.224.0 - 69.171.255.255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CIDR:           69.171.224.0/19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OriginAS</a:t>
            </a:r>
            <a:r>
              <a:rPr lang="en-US" sz="1400" dirty="0" smtClean="0">
                <a:latin typeface="Courier"/>
                <a:cs typeface="Courier"/>
              </a:rPr>
              <a:t>:       AS32934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TFBNET3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NetHandle</a:t>
            </a:r>
            <a:r>
              <a:rPr lang="en-US" sz="1400" dirty="0" smtClean="0">
                <a:latin typeface="Courier"/>
                <a:cs typeface="Courier"/>
              </a:rPr>
              <a:t>:      NET-69-171-224-0-1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Parent:         NET-69-0-0-0-0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NetType</a:t>
            </a:r>
            <a:r>
              <a:rPr lang="en-US" sz="1400" dirty="0" smtClean="0">
                <a:latin typeface="Courier"/>
                <a:cs typeface="Courier"/>
              </a:rPr>
              <a:t>:        Direct Assignment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2010-08-05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2012-02-24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/rest/net/NET-69-171-224-0-1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OrgName</a:t>
            </a:r>
            <a:r>
              <a:rPr lang="en-US" sz="1400" dirty="0" smtClean="0">
                <a:latin typeface="Courier"/>
                <a:cs typeface="Courier"/>
              </a:rPr>
              <a:t>:        Facebook, Inc.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OrgId</a:t>
            </a:r>
            <a:r>
              <a:rPr lang="en-US" sz="1400" dirty="0" smtClean="0">
                <a:latin typeface="Courier"/>
                <a:cs typeface="Courier"/>
              </a:rPr>
              <a:t>:          THEFA-3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1601 Willow Rd.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City:           Menlo Park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StateProv</a:t>
            </a:r>
            <a:r>
              <a:rPr lang="en-US" sz="1400" dirty="0" smtClean="0">
                <a:latin typeface="Courier"/>
                <a:cs typeface="Courier"/>
              </a:rPr>
              <a:t>:      CA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PostalCode</a:t>
            </a:r>
            <a:r>
              <a:rPr lang="en-US" sz="1400" dirty="0" smtClean="0">
                <a:latin typeface="Courier"/>
                <a:cs typeface="Courier"/>
              </a:rPr>
              <a:t>:     94025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US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2004-08-11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2012-04-17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/rest/org/THEFA-3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inetnum</a:t>
            </a:r>
            <a:r>
              <a:rPr lang="en-US" sz="1400" dirty="0" smtClean="0">
                <a:latin typeface="Courier"/>
                <a:cs typeface="Courier"/>
              </a:rPr>
              <a:t>:        1.1.1.0 - 1.1.1.255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-prefix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 Project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Pty Ltd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APNIC-HM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-routes:     MAINT-AU-APNIC-GM85-AP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mnt-irt</a:t>
            </a:r>
            <a:r>
              <a:rPr lang="en-US" sz="1400" dirty="0" smtClean="0">
                <a:latin typeface="Courier"/>
                <a:cs typeface="Courier"/>
              </a:rPr>
              <a:t>: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status:         ASSIGNED PORTABLE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irt</a:t>
            </a:r>
            <a:r>
              <a:rPr lang="en-US" sz="1400" dirty="0" smtClean="0">
                <a:latin typeface="Courier"/>
                <a:cs typeface="Courier"/>
              </a:rPr>
              <a:t>:    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PO Box 3646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South Brisbane, QLD 4101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Australia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e-mail:       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abuse-mailbox: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MAINT-AU-APNIC-GM85-AP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role:           APNIC RESEARCH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83" y="326593"/>
            <a:ext cx="8575994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Outside                   Deep Inside China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644" y="2570743"/>
            <a:ext cx="230491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Facebook, INC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546" y="2737621"/>
            <a:ext cx="197880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APNIC Labs!</a:t>
            </a:r>
            <a:endParaRPr lang="en-US" sz="2800" b="1" dirty="0"/>
          </a:p>
        </p:txBody>
      </p:sp>
      <p:sp>
        <p:nvSpPr>
          <p:cNvPr id="2" name="Freeform 1"/>
          <p:cNvSpPr/>
          <p:nvPr/>
        </p:nvSpPr>
        <p:spPr>
          <a:xfrm>
            <a:off x="188233" y="3261579"/>
            <a:ext cx="2771269" cy="287274"/>
          </a:xfrm>
          <a:custGeom>
            <a:avLst/>
            <a:gdLst>
              <a:gd name="connsiteX0" fmla="*/ 924204 w 2771269"/>
              <a:gd name="connsiteY0" fmla="*/ 10978 h 287274"/>
              <a:gd name="connsiteX1" fmla="*/ 154768 w 2771269"/>
              <a:gd name="connsiteY1" fmla="*/ 29519 h 287274"/>
              <a:gd name="connsiteX2" fmla="*/ 247471 w 2771269"/>
              <a:gd name="connsiteY2" fmla="*/ 196392 h 287274"/>
              <a:gd name="connsiteX3" fmla="*/ 2657752 w 2771269"/>
              <a:gd name="connsiteY3" fmla="*/ 279828 h 287274"/>
              <a:gd name="connsiteX4" fmla="*/ 2240588 w 2771269"/>
              <a:gd name="connsiteY4" fmla="*/ 10978 h 287274"/>
              <a:gd name="connsiteX5" fmla="*/ 1016907 w 2771269"/>
              <a:gd name="connsiteY5" fmla="*/ 48061 h 2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269" h="287274">
                <a:moveTo>
                  <a:pt x="924204" y="10978"/>
                </a:moveTo>
                <a:lnTo>
                  <a:pt x="154768" y="29519"/>
                </a:lnTo>
                <a:cubicBezTo>
                  <a:pt x="41979" y="60421"/>
                  <a:pt x="-169693" y="154674"/>
                  <a:pt x="247471" y="196392"/>
                </a:cubicBezTo>
                <a:cubicBezTo>
                  <a:pt x="664635" y="238110"/>
                  <a:pt x="2325566" y="310730"/>
                  <a:pt x="2657752" y="279828"/>
                </a:cubicBezTo>
                <a:cubicBezTo>
                  <a:pt x="2989938" y="248926"/>
                  <a:pt x="2514062" y="49606"/>
                  <a:pt x="2240588" y="10978"/>
                </a:cubicBezTo>
                <a:cubicBezTo>
                  <a:pt x="1967114" y="-27650"/>
                  <a:pt x="1016907" y="48061"/>
                  <a:pt x="1016907" y="480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01810" y="2067366"/>
            <a:ext cx="2846083" cy="342463"/>
          </a:xfrm>
          <a:custGeom>
            <a:avLst/>
            <a:gdLst>
              <a:gd name="connsiteX0" fmla="*/ 1835134 w 2846083"/>
              <a:gd name="connsiteY0" fmla="*/ 92707 h 342463"/>
              <a:gd name="connsiteX1" fmla="*/ 361155 w 2846083"/>
              <a:gd name="connsiteY1" fmla="*/ 74166 h 342463"/>
              <a:gd name="connsiteX2" fmla="*/ 120127 w 2846083"/>
              <a:gd name="connsiteY2" fmla="*/ 305933 h 342463"/>
              <a:gd name="connsiteX3" fmla="*/ 1964918 w 2846083"/>
              <a:gd name="connsiteY3" fmla="*/ 333745 h 342463"/>
              <a:gd name="connsiteX4" fmla="*/ 2836327 w 2846083"/>
              <a:gd name="connsiteY4" fmla="*/ 222497 h 342463"/>
              <a:gd name="connsiteX5" fmla="*/ 1445781 w 2846083"/>
              <a:gd name="connsiteY5" fmla="*/ 0 h 3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083" h="342463">
                <a:moveTo>
                  <a:pt x="1835134" y="92707"/>
                </a:moveTo>
                <a:cubicBezTo>
                  <a:pt x="1241061" y="65667"/>
                  <a:pt x="646989" y="38628"/>
                  <a:pt x="361155" y="74166"/>
                </a:cubicBezTo>
                <a:cubicBezTo>
                  <a:pt x="75321" y="109704"/>
                  <a:pt x="-147167" y="262670"/>
                  <a:pt x="120127" y="305933"/>
                </a:cubicBezTo>
                <a:cubicBezTo>
                  <a:pt x="387421" y="349196"/>
                  <a:pt x="1512218" y="347651"/>
                  <a:pt x="1964918" y="333745"/>
                </a:cubicBezTo>
                <a:cubicBezTo>
                  <a:pt x="2417618" y="319839"/>
                  <a:pt x="2922850" y="278121"/>
                  <a:pt x="2836327" y="222497"/>
                </a:cubicBezTo>
                <a:cubicBezTo>
                  <a:pt x="2749804" y="166873"/>
                  <a:pt x="2097792" y="83436"/>
                  <a:pt x="144578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2508</Words>
  <Application>Microsoft Macintosh PowerPoint</Application>
  <PresentationFormat>On-screen Show (4:3)</PresentationFormat>
  <Paragraphs>374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Facebook and the GFW of China  Geoff Huston, Byron Ellacott APNIC</vt:lpstr>
      <vt:lpstr>How to get to Facebook…  Step 1. Use the DNS:</vt:lpstr>
      <vt:lpstr>Unless, of course, you are in China</vt:lpstr>
      <vt:lpstr>Things are different there</vt:lpstr>
      <vt:lpstr>Outside                 Deep Inside China</vt:lpstr>
      <vt:lpstr>Outside                 Deep Inside China</vt:lpstr>
      <vt:lpstr>Outside                 Deep Inside China</vt:lpstr>
      <vt:lpstr>Outside                   Deep Inside China</vt:lpstr>
      <vt:lpstr>Outside                   Deep Inside China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But 65.210.126.78 is Google!</vt:lpstr>
      <vt:lpstr>So…</vt:lpstr>
      <vt:lpstr>PowerPoint Presentation</vt:lpstr>
      <vt:lpstr>And there’s a darknet traffic collector at that address!</vt:lpstr>
      <vt:lpstr>And there’s a darknet traffic collector at that address!</vt:lpstr>
      <vt:lpstr>PowerPoint Presentation</vt:lpstr>
      <vt:lpstr>PowerPoint Presentation</vt:lpstr>
      <vt:lpstr>But at other times it’s even stranger…</vt:lpstr>
      <vt:lpstr>But at other times it’s even stranger…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and GFW</dc:title>
  <dc:creator>Geoff Huston</dc:creator>
  <cp:lastModifiedBy>Geoff Huston</cp:lastModifiedBy>
  <cp:revision>19</cp:revision>
  <dcterms:created xsi:type="dcterms:W3CDTF">2013-08-27T08:30:27Z</dcterms:created>
  <dcterms:modified xsi:type="dcterms:W3CDTF">2013-10-15T11:29:31Z</dcterms:modified>
</cp:coreProperties>
</file>